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9" r:id="rId18"/>
    <p:sldId id="455" r:id="rId19"/>
    <p:sldId id="382" r:id="rId20"/>
    <p:sldId id="452" r:id="rId21"/>
    <p:sldId id="454" r:id="rId22"/>
    <p:sldId id="451" r:id="rId23"/>
    <p:sldId id="384" r:id="rId24"/>
    <p:sldId id="373" r:id="rId25"/>
    <p:sldId id="374" r:id="rId26"/>
    <p:sldId id="375" r:id="rId27"/>
    <p:sldId id="395" r:id="rId28"/>
    <p:sldId id="396" r:id="rId29"/>
    <p:sldId id="418" r:id="rId30"/>
    <p:sldId id="397" r:id="rId31"/>
    <p:sldId id="398" r:id="rId32"/>
    <p:sldId id="399" r:id="rId33"/>
    <p:sldId id="419" r:id="rId34"/>
    <p:sldId id="400" r:id="rId35"/>
    <p:sldId id="417" r:id="rId36"/>
    <p:sldId id="263" r:id="rId37"/>
    <p:sldId id="260" r:id="rId38"/>
    <p:sldId id="450" r:id="rId39"/>
    <p:sldId id="449" r:id="rId40"/>
    <p:sldId id="270" r:id="rId41"/>
    <p:sldId id="271" r:id="rId42"/>
    <p:sldId id="272" r:id="rId43"/>
    <p:sldId id="273" r:id="rId44"/>
    <p:sldId id="385" r:id="rId45"/>
    <p:sldId id="279" r:id="rId46"/>
    <p:sldId id="280" r:id="rId47"/>
    <p:sldId id="281" r:id="rId48"/>
    <p:sldId id="282" r:id="rId49"/>
    <p:sldId id="386" r:id="rId50"/>
    <p:sldId id="387" r:id="rId51"/>
    <p:sldId id="388" r:id="rId52"/>
    <p:sldId id="389" r:id="rId53"/>
    <p:sldId id="390" r:id="rId54"/>
    <p:sldId id="391" r:id="rId55"/>
    <p:sldId id="392" r:id="rId56"/>
    <p:sldId id="393" r:id="rId57"/>
    <p:sldId id="402" r:id="rId58"/>
    <p:sldId id="410" r:id="rId59"/>
    <p:sldId id="411" r:id="rId60"/>
    <p:sldId id="406" r:id="rId61"/>
    <p:sldId id="403" r:id="rId62"/>
    <p:sldId id="414" r:id="rId63"/>
    <p:sldId id="415" r:id="rId64"/>
    <p:sldId id="416" r:id="rId65"/>
    <p:sldId id="409" r:id="rId66"/>
    <p:sldId id="405" r:id="rId67"/>
    <p:sldId id="407" r:id="rId68"/>
    <p:sldId id="404" r:id="rId69"/>
    <p:sldId id="435" r:id="rId70"/>
    <p:sldId id="437" r:id="rId71"/>
    <p:sldId id="439" r:id="rId72"/>
    <p:sldId id="440" r:id="rId73"/>
    <p:sldId id="442" r:id="rId74"/>
    <p:sldId id="443" r:id="rId75"/>
    <p:sldId id="438" r:id="rId76"/>
    <p:sldId id="436" r:id="rId77"/>
    <p:sldId id="460" r:id="rId78"/>
    <p:sldId id="284" r:id="rId79"/>
    <p:sldId id="285" r:id="rId80"/>
    <p:sldId id="286" r:id="rId81"/>
    <p:sldId id="355" r:id="rId82"/>
    <p:sldId id="291" r:id="rId83"/>
    <p:sldId id="288" r:id="rId84"/>
    <p:sldId id="292" r:id="rId85"/>
    <p:sldId id="293" r:id="rId86"/>
    <p:sldId id="294"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5" r:id="rId102"/>
    <p:sldId id="316" r:id="rId103"/>
    <p:sldId id="317" r:id="rId104"/>
    <p:sldId id="311" r:id="rId105"/>
    <p:sldId id="312" r:id="rId106"/>
    <p:sldId id="313" r:id="rId107"/>
    <p:sldId id="314" r:id="rId108"/>
    <p:sldId id="318" r:id="rId109"/>
    <p:sldId id="319" r:id="rId110"/>
    <p:sldId id="320" r:id="rId111"/>
    <p:sldId id="321" r:id="rId112"/>
    <p:sldId id="322" r:id="rId113"/>
    <p:sldId id="323" r:id="rId114"/>
    <p:sldId id="324" r:id="rId115"/>
    <p:sldId id="326" r:id="rId116"/>
    <p:sldId id="327" r:id="rId117"/>
    <p:sldId id="328" r:id="rId118"/>
    <p:sldId id="329" r:id="rId119"/>
    <p:sldId id="330" r:id="rId120"/>
    <p:sldId id="331" r:id="rId121"/>
    <p:sldId id="332" r:id="rId122"/>
    <p:sldId id="333" r:id="rId123"/>
    <p:sldId id="334" r:id="rId124"/>
    <p:sldId id="335" r:id="rId125"/>
    <p:sldId id="336" r:id="rId126"/>
    <p:sldId id="337" r:id="rId127"/>
    <p:sldId id="338" r:id="rId128"/>
    <p:sldId id="339" r:id="rId129"/>
    <p:sldId id="340" r:id="rId130"/>
    <p:sldId id="341" r:id="rId131"/>
    <p:sldId id="342" r:id="rId132"/>
    <p:sldId id="343" r:id="rId133"/>
    <p:sldId id="344" r:id="rId134"/>
    <p:sldId id="345" r:id="rId135"/>
    <p:sldId id="346" r:id="rId136"/>
    <p:sldId id="347" r:id="rId137"/>
    <p:sldId id="348" r:id="rId138"/>
    <p:sldId id="349" r:id="rId139"/>
    <p:sldId id="350" r:id="rId140"/>
    <p:sldId id="351" r:id="rId141"/>
    <p:sldId id="352" r:id="rId142"/>
    <p:sldId id="353" r:id="rId143"/>
    <p:sldId id="354" r:id="rId144"/>
    <p:sldId id="356" r:id="rId145"/>
    <p:sldId id="357" r:id="rId146"/>
    <p:sldId id="358" r:id="rId147"/>
    <p:sldId id="359" r:id="rId148"/>
    <p:sldId id="360" r:id="rId149"/>
    <p:sldId id="361" r:id="rId150"/>
    <p:sldId id="362" r:id="rId151"/>
    <p:sldId id="363" r:id="rId152"/>
    <p:sldId id="364" r:id="rId153"/>
    <p:sldId id="367" r:id="rId154"/>
    <p:sldId id="368" r:id="rId155"/>
    <p:sldId id="370" r:id="rId156"/>
    <p:sldId id="372" r:id="rId157"/>
    <p:sldId id="369" r:id="rId158"/>
    <p:sldId id="376" r:id="rId159"/>
    <p:sldId id="377" r:id="rId160"/>
    <p:sldId id="378" r:id="rId161"/>
    <p:sldId id="379" r:id="rId162"/>
    <p:sldId id="371" r:id="rId163"/>
    <p:sldId id="420" r:id="rId164"/>
    <p:sldId id="421" r:id="rId165"/>
    <p:sldId id="422" r:id="rId166"/>
    <p:sldId id="428" r:id="rId167"/>
    <p:sldId id="424" r:id="rId168"/>
    <p:sldId id="425" r:id="rId169"/>
    <p:sldId id="427" r:id="rId170"/>
    <p:sldId id="426" r:id="rId171"/>
    <p:sldId id="429" r:id="rId172"/>
    <p:sldId id="430" r:id="rId173"/>
    <p:sldId id="431" r:id="rId174"/>
    <p:sldId id="432" r:id="rId175"/>
    <p:sldId id="433" r:id="rId176"/>
    <p:sldId id="434" r:id="rId177"/>
    <p:sldId id="423" r:id="rId178"/>
    <p:sldId id="268" r:id="rId179"/>
    <p:sldId id="365" r:id="rId180"/>
    <p:sldId id="366" r:id="rId181"/>
    <p:sldId id="296" r:id="rId182"/>
    <p:sldId id="325" r:id="rId183"/>
    <p:sldId id="290" r:id="rId18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4CF95"/>
    <a:srgbClr val="D6DCE5"/>
    <a:srgbClr val="F743BB"/>
    <a:srgbClr val="FDDFC7"/>
    <a:srgbClr val="00682F"/>
    <a:srgbClr val="007A37"/>
    <a:srgbClr val="009644"/>
    <a:srgbClr val="00B050"/>
    <a:srgbClr val="00863D"/>
    <a:srgbClr val="0050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20" d="100"/>
          <a:sy n="120" d="100"/>
        </p:scale>
        <p:origin x="12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2021-03-05</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2021-03-05</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24.png"/><Relationship Id="rId4" Type="http://schemas.openxmlformats.org/officeDocument/2006/relationships/image" Target="../media/image123.gif"/></Relationships>
</file>

<file path=ppt/slides/_rels/slide101.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gif"/><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30.bmp"/><Relationship Id="rId5" Type="http://schemas.openxmlformats.org/officeDocument/2006/relationships/image" Target="../media/image129.gif"/><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7.bmp"/><Relationship Id="rId7" Type="http://schemas.openxmlformats.org/officeDocument/2006/relationships/image" Target="../media/image141.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bmp"/></Relationships>
</file>

<file path=ppt/slides/_rels/slide1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 Target="slide8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08.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8" Type="http://schemas.openxmlformats.org/officeDocument/2006/relationships/image" Target="../media/image149.bmp"/><Relationship Id="rId3" Type="http://schemas.openxmlformats.org/officeDocument/2006/relationships/image" Target="../media/image144.bmp"/><Relationship Id="rId7" Type="http://schemas.openxmlformats.org/officeDocument/2006/relationships/image" Target="../media/image148.gif"/><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gif"/><Relationship Id="rId4" Type="http://schemas.openxmlformats.org/officeDocument/2006/relationships/image" Target="../media/image145.bmp"/></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13.xml.rels><?xml version="1.0" encoding="UTF-8" standalone="yes"?>
<Relationships xmlns="http://schemas.openxmlformats.org/package/2006/relationships"><Relationship Id="rId3" Type="http://schemas.openxmlformats.org/officeDocument/2006/relationships/image" Target="../media/image156.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59.bmp"/><Relationship Id="rId5" Type="http://schemas.openxmlformats.org/officeDocument/2006/relationships/image" Target="../media/image158.png"/><Relationship Id="rId4" Type="http://schemas.openxmlformats.org/officeDocument/2006/relationships/image" Target="../media/image157.png"/></Relationships>
</file>

<file path=ppt/slides/_rels/slide1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 Target="slide80.xml"/><Relationship Id="rId1" Type="http://schemas.openxmlformats.org/officeDocument/2006/relationships/slideLayout" Target="../slideLayouts/slideLayout2.xml"/><Relationship Id="rId4" Type="http://schemas.openxmlformats.org/officeDocument/2006/relationships/image" Target="../media/image161.bmp"/></Relationships>
</file>

<file path=ppt/slides/_rels/slide115.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64.gif"/><Relationship Id="rId4" Type="http://schemas.openxmlformats.org/officeDocument/2006/relationships/image" Target="../media/image163.png"/></Relationships>
</file>

<file path=ppt/slides/_rels/slide11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11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71.bmp"/><Relationship Id="rId5" Type="http://schemas.openxmlformats.org/officeDocument/2006/relationships/image" Target="../media/image170.png"/><Relationship Id="rId4" Type="http://schemas.openxmlformats.org/officeDocument/2006/relationships/image" Target="../media/image169.bmp"/></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9.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8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122.xml.rels><?xml version="1.0" encoding="UTF-8" standalone="yes"?>
<Relationships xmlns="http://schemas.openxmlformats.org/package/2006/relationships"><Relationship Id="rId3" Type="http://schemas.openxmlformats.org/officeDocument/2006/relationships/image" Target="../media/image177.bmp"/><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23.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5.xml.rels><?xml version="1.0" encoding="UTF-8" standalone="yes"?>
<Relationships xmlns="http://schemas.openxmlformats.org/package/2006/relationships"><Relationship Id="rId3" Type="http://schemas.openxmlformats.org/officeDocument/2006/relationships/image" Target="../media/image180.bmp"/><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2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86.gif"/><Relationship Id="rId5" Type="http://schemas.openxmlformats.org/officeDocument/2006/relationships/image" Target="../media/image185.bmp"/><Relationship Id="rId4" Type="http://schemas.openxmlformats.org/officeDocument/2006/relationships/image" Target="../media/image184.bmp"/></Relationships>
</file>

<file path=ppt/slides/_rels/slide12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28.xml.rels><?xml version="1.0" encoding="UTF-8" standalone="yes"?>
<Relationships xmlns="http://schemas.openxmlformats.org/package/2006/relationships"><Relationship Id="rId3" Type="http://schemas.openxmlformats.org/officeDocument/2006/relationships/image" Target="../media/image187.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bmp"/><Relationship Id="rId4" Type="http://schemas.openxmlformats.org/officeDocument/2006/relationships/image" Target="../media/image188.bmp"/></Relationships>
</file>

<file path=ppt/slides/_rels/slide129.xml.rels><?xml version="1.0" encoding="UTF-8" standalone="yes"?>
<Relationships xmlns="http://schemas.openxmlformats.org/package/2006/relationships"><Relationship Id="rId3" Type="http://schemas.openxmlformats.org/officeDocument/2006/relationships/image" Target="../media/image191.bmp"/><Relationship Id="rId2" Type="http://schemas.openxmlformats.org/officeDocument/2006/relationships/slide" Target="slide80.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80.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32.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3.xml.rels><?xml version="1.0" encoding="UTF-8" standalone="yes"?>
<Relationships xmlns="http://schemas.openxmlformats.org/package/2006/relationships"><Relationship Id="rId3" Type="http://schemas.openxmlformats.org/officeDocument/2006/relationships/image" Target="../media/image187.bmp"/><Relationship Id="rId7" Type="http://schemas.openxmlformats.org/officeDocument/2006/relationships/image" Target="../media/image199.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98.bmp"/><Relationship Id="rId5" Type="http://schemas.openxmlformats.org/officeDocument/2006/relationships/image" Target="../media/image197.png"/><Relationship Id="rId4" Type="http://schemas.openxmlformats.org/officeDocument/2006/relationships/image" Target="../media/image196.png"/></Relationships>
</file>

<file path=ppt/slides/_rels/slide13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5.xml.rels><?xml version="1.0" encoding="UTF-8" standalone="yes"?>
<Relationships xmlns="http://schemas.openxmlformats.org/package/2006/relationships"><Relationship Id="rId8" Type="http://schemas.openxmlformats.org/officeDocument/2006/relationships/image" Target="../media/image205.bmp"/><Relationship Id="rId3" Type="http://schemas.openxmlformats.org/officeDocument/2006/relationships/image" Target="../media/image200.png"/><Relationship Id="rId7" Type="http://schemas.openxmlformats.org/officeDocument/2006/relationships/image" Target="../media/image204.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203.bmp"/><Relationship Id="rId5" Type="http://schemas.openxmlformats.org/officeDocument/2006/relationships/image" Target="../media/image202.bmp"/><Relationship Id="rId4" Type="http://schemas.openxmlformats.org/officeDocument/2006/relationships/image" Target="../media/image201.png"/></Relationships>
</file>

<file path=ppt/slides/_rels/slide136.xml.rels><?xml version="1.0" encoding="UTF-8" standalone="yes"?>
<Relationships xmlns="http://schemas.openxmlformats.org/package/2006/relationships"><Relationship Id="rId3" Type="http://schemas.openxmlformats.org/officeDocument/2006/relationships/image" Target="../media/image206.bmp"/><Relationship Id="rId7" Type="http://schemas.openxmlformats.org/officeDocument/2006/relationships/image" Target="../media/image210.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209.bmp"/><Relationship Id="rId5" Type="http://schemas.openxmlformats.org/officeDocument/2006/relationships/image" Target="../media/image208.bmp"/><Relationship Id="rId4" Type="http://schemas.openxmlformats.org/officeDocument/2006/relationships/image" Target="../media/image207.bmp"/></Relationships>
</file>

<file path=ppt/slides/_rels/slide137.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38.xml.rels><?xml version="1.0" encoding="UTF-8" standalone="yes"?>
<Relationships xmlns="http://schemas.openxmlformats.org/package/2006/relationships"><Relationship Id="rId8" Type="http://schemas.openxmlformats.org/officeDocument/2006/relationships/image" Target="../media/image216.gif"/><Relationship Id="rId3" Type="http://schemas.openxmlformats.org/officeDocument/2006/relationships/image" Target="../media/image211.bmp"/><Relationship Id="rId7" Type="http://schemas.openxmlformats.org/officeDocument/2006/relationships/image" Target="../media/image215.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214.bmp"/><Relationship Id="rId5" Type="http://schemas.openxmlformats.org/officeDocument/2006/relationships/image" Target="../media/image213.bmp"/><Relationship Id="rId4" Type="http://schemas.openxmlformats.org/officeDocument/2006/relationships/image" Target="../media/image212.bmp"/></Relationships>
</file>

<file path=ppt/slides/_rels/slide13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219.bmp"/><Relationship Id="rId4" Type="http://schemas.openxmlformats.org/officeDocument/2006/relationships/image" Target="../media/image218.bmp"/></Relationships>
</file>

<file path=ppt/slides/_rels/slide14.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1.xml.rels><?xml version="1.0" encoding="UTF-8" standalone="yes"?>
<Relationships xmlns="http://schemas.openxmlformats.org/package/2006/relationships"><Relationship Id="rId3" Type="http://schemas.openxmlformats.org/officeDocument/2006/relationships/hyperlink" Target="mailto:test01@10.10.1.14" TargetMode="External"/><Relationship Id="rId7" Type="http://schemas.openxmlformats.org/officeDocument/2006/relationships/image" Target="../media/image223.bmp"/><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42.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226.bmp"/><Relationship Id="rId4" Type="http://schemas.openxmlformats.org/officeDocument/2006/relationships/image" Target="../media/image225.bmp"/></Relationships>
</file>

<file path=ppt/slides/_rels/slide144.xml.rels><?xml version="1.0" encoding="UTF-8" standalone="yes"?>
<Relationships xmlns="http://schemas.openxmlformats.org/package/2006/relationships"><Relationship Id="rId3" Type="http://schemas.openxmlformats.org/officeDocument/2006/relationships/slide" Target="slide146.xml"/><Relationship Id="rId2" Type="http://schemas.openxmlformats.org/officeDocument/2006/relationships/slide" Target="slide145.xml"/><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145.xml.rels><?xml version="1.0" encoding="UTF-8" standalone="yes"?>
<Relationships xmlns="http://schemas.openxmlformats.org/package/2006/relationships"><Relationship Id="rId3" Type="http://schemas.openxmlformats.org/officeDocument/2006/relationships/image" Target="../media/image227.bmp"/><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slide" Target="slide144.xml"/><Relationship Id="rId4" Type="http://schemas.openxmlformats.org/officeDocument/2006/relationships/image" Target="../media/image95.png"/></Relationships>
</file>

<file path=ppt/slides/_rels/slide14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50.xml"/><Relationship Id="rId1" Type="http://schemas.openxmlformats.org/officeDocument/2006/relationships/slideLayout" Target="../slideLayouts/slideLayout2.xml"/><Relationship Id="rId4" Type="http://schemas.openxmlformats.org/officeDocument/2006/relationships/slide" Target="slide153.xml"/></Relationships>
</file>

<file path=ppt/slides/_rels/slide15.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slide" Target="slide14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49.xml"/><Relationship Id="rId5" Type="http://schemas.openxmlformats.org/officeDocument/2006/relationships/image" Target="../media/image92.jpeg"/><Relationship Id="rId4" Type="http://schemas.openxmlformats.org/officeDocument/2006/relationships/image" Target="../media/image95.png"/></Relationships>
</file>

<file path=ppt/slides/_rels/slide152.xml.rels><?xml version="1.0" encoding="UTF-8" standalone="yes"?>
<Relationships xmlns="http://schemas.openxmlformats.org/package/2006/relationships"><Relationship Id="rId2" Type="http://schemas.openxmlformats.org/officeDocument/2006/relationships/slide" Target="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154.xml"/><Relationship Id="rId7" Type="http://schemas.openxmlformats.org/officeDocument/2006/relationships/slide" Target="slide167.xml"/><Relationship Id="rId2" Type="http://schemas.openxmlformats.org/officeDocument/2006/relationships/slide" Target="slide78.xml"/><Relationship Id="rId1" Type="http://schemas.openxmlformats.org/officeDocument/2006/relationships/slideLayout" Target="../slideLayouts/slideLayout2.xml"/><Relationship Id="rId6" Type="http://schemas.openxmlformats.org/officeDocument/2006/relationships/hyperlink" Target="../Content/sy110/CyberDept/sy110/calendar.php-94.html" TargetMode="External"/><Relationship Id="rId5" Type="http://schemas.openxmlformats.org/officeDocument/2006/relationships/slide" Target="slide163.xml"/><Relationship Id="rId4" Type="http://schemas.openxmlformats.org/officeDocument/2006/relationships/slide" Target="slide158.xml"/></Relationships>
</file>

<file path=ppt/slides/_rels/slide1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55.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57.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slide" Target="slide153.xml"/><Relationship Id="rId5" Type="http://schemas.openxmlformats.org/officeDocument/2006/relationships/image" Target="../media/image92.jpeg"/><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68.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www.youtube.com/watch?v=o4dCzqy1JrY" TargetMode="External"/><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240.jpeg"/><Relationship Id="rId5" Type="http://schemas.openxmlformats.org/officeDocument/2006/relationships/image" Target="../media/image239.jpeg"/><Relationship Id="rId4" Type="http://schemas.openxmlformats.org/officeDocument/2006/relationships/image" Target="../media/image238.jpeg"/></Relationships>
</file>

<file path=ppt/slides/_rels/slide17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73.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slide" Target="slide153.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1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5.png"/><Relationship Id="rId4" Type="http://schemas.openxmlformats.org/officeDocument/2006/relationships/image" Target="../media/image94.png"/></Relationships>
</file>

<file path=ppt/slides/_rels/slide175.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 Target="slide15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18.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50689;&#49345;/&#51453;&#44592;&#51204;&#50640;%20&#50508;&#50500;&#50556;%20&#54624;%20&#50669;&#49324;,%20&#48120;&#46300;&#50920;&#51060;%20&#54644;&#51204;.mp4" TargetMode="External"/></Relationships>
</file>

<file path=ppt/slides/_rels/slide181.xml.rels><?xml version="1.0" encoding="UTF-8" standalone="yes"?>
<Relationships xmlns="http://schemas.openxmlformats.org/package/2006/relationships"><Relationship Id="rId2" Type="http://schemas.openxmlformats.org/officeDocument/2006/relationships/slide" Target="slide14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78.xml"/><Relationship Id="rId3" Type="http://schemas.openxmlformats.org/officeDocument/2006/relationships/slide" Target="slide12.xml"/><Relationship Id="rId7" Type="http://schemas.openxmlformats.org/officeDocument/2006/relationships/slide" Target="slide7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35.xml"/><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28.xml"/><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 Target="slide12.xml"/><Relationship Id="rId7" Type="http://schemas.openxmlformats.org/officeDocument/2006/relationships/image" Target="../media/image39.png"/><Relationship Id="rId2" Type="http://schemas.openxmlformats.org/officeDocument/2006/relationships/slide" Target="slide1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slide" Target="slide2.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 Target="slide2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slide" Target="slide24.xml"/><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77.xml"/><Relationship Id="rId4" Type="http://schemas.openxmlformats.org/officeDocument/2006/relationships/slide" Target="slide57.xml"/></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slide" Target="slide51.xml"/><Relationship Id="rId13" Type="http://schemas.openxmlformats.org/officeDocument/2006/relationships/slide" Target="slide56.xml"/><Relationship Id="rId3" Type="http://schemas.openxmlformats.org/officeDocument/2006/relationships/slide" Target="slide46.xml"/><Relationship Id="rId7" Type="http://schemas.openxmlformats.org/officeDocument/2006/relationships/slide" Target="slide50.xml"/><Relationship Id="rId12" Type="http://schemas.openxmlformats.org/officeDocument/2006/relationships/slide" Target="slide5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slide" Target="slide48.xml"/><Relationship Id="rId10" Type="http://schemas.openxmlformats.org/officeDocument/2006/relationships/slide" Target="slide53.xml"/><Relationship Id="rId4" Type="http://schemas.openxmlformats.org/officeDocument/2006/relationships/slide" Target="slide47.xml"/><Relationship Id="rId9" Type="http://schemas.openxmlformats.org/officeDocument/2006/relationships/slide" Target="slide52.xml"/><Relationship Id="rId14" Type="http://schemas.openxmlformats.org/officeDocument/2006/relationships/slide" Target="slide36.xml"/></Relationships>
</file>

<file path=ppt/slides/_rels/slide4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61.xml"/><Relationship Id="rId7" Type="http://schemas.openxmlformats.org/officeDocument/2006/relationships/slide" Target="slide36.xml"/><Relationship Id="rId2"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5.xml"/><Relationship Id="rId4" Type="http://schemas.openxmlformats.org/officeDocument/2006/relationships/slide" Target="slide6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71.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3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9.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149.xml"/><Relationship Id="rId4" Type="http://schemas.openxmlformats.org/officeDocument/2006/relationships/slide" Target="slide14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8" Type="http://schemas.openxmlformats.org/officeDocument/2006/relationships/slide" Target="slide93.xml"/><Relationship Id="rId13" Type="http://schemas.openxmlformats.org/officeDocument/2006/relationships/slide" Target="slide117.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111.xml"/><Relationship Id="rId17" Type="http://schemas.openxmlformats.org/officeDocument/2006/relationships/slide" Target="slide79.xml"/><Relationship Id="rId2" Type="http://schemas.openxmlformats.org/officeDocument/2006/relationships/slide" Target="slide81.xml"/><Relationship Id="rId16" Type="http://schemas.openxmlformats.org/officeDocument/2006/relationships/slide" Target="slide14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104.xml"/><Relationship Id="rId5" Type="http://schemas.openxmlformats.org/officeDocument/2006/relationships/slide" Target="slide86.xml"/><Relationship Id="rId15" Type="http://schemas.openxmlformats.org/officeDocument/2006/relationships/slide" Target="slide134.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5.xml"/><Relationship Id="rId14" Type="http://schemas.openxmlformats.org/officeDocument/2006/relationships/slide" Target="slide127.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 Target="slide80.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spTree>
    <p:extLst>
      <p:ext uri="{BB962C8B-B14F-4D97-AF65-F5344CB8AC3E}">
        <p14:creationId xmlns:p14="http://schemas.microsoft.com/office/powerpoint/2010/main" val="5897014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77213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787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82157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5674141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88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824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2550036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spTree>
    <p:extLst>
      <p:ext uri="{BB962C8B-B14F-4D97-AF65-F5344CB8AC3E}">
        <p14:creationId xmlns:p14="http://schemas.microsoft.com/office/powerpoint/2010/main" val="16421461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spTree>
    <p:extLst>
      <p:ext uri="{BB962C8B-B14F-4D97-AF65-F5344CB8AC3E}">
        <p14:creationId xmlns:p14="http://schemas.microsoft.com/office/powerpoint/2010/main" val="219052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514605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15978825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2064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spTree>
    <p:extLst>
      <p:ext uri="{BB962C8B-B14F-4D97-AF65-F5344CB8AC3E}">
        <p14:creationId xmlns:p14="http://schemas.microsoft.com/office/powerpoint/2010/main" val="20447625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spTree>
    <p:extLst>
      <p:ext uri="{BB962C8B-B14F-4D97-AF65-F5344CB8AC3E}">
        <p14:creationId xmlns:p14="http://schemas.microsoft.com/office/powerpoint/2010/main" val="35044337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544175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0976954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Tree>
    <p:extLst>
      <p:ext uri="{BB962C8B-B14F-4D97-AF65-F5344CB8AC3E}">
        <p14:creationId xmlns:p14="http://schemas.microsoft.com/office/powerpoint/2010/main" val="821092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spTree>
    <p:extLst>
      <p:ext uri="{BB962C8B-B14F-4D97-AF65-F5344CB8AC3E}">
        <p14:creationId xmlns:p14="http://schemas.microsoft.com/office/powerpoint/2010/main" val="7974144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spTree>
    <p:extLst>
      <p:ext uri="{BB962C8B-B14F-4D97-AF65-F5344CB8AC3E}">
        <p14:creationId xmlns:p14="http://schemas.microsoft.com/office/powerpoint/2010/main" val="7373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spTree>
    <p:extLst>
      <p:ext uri="{BB962C8B-B14F-4D97-AF65-F5344CB8AC3E}">
        <p14:creationId xmlns:p14="http://schemas.microsoft.com/office/powerpoint/2010/main" val="24053029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3099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spTree>
    <p:extLst>
      <p:ext uri="{BB962C8B-B14F-4D97-AF65-F5344CB8AC3E}">
        <p14:creationId xmlns:p14="http://schemas.microsoft.com/office/powerpoint/2010/main" val="256212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3699609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spTree>
    <p:extLst>
      <p:ext uri="{BB962C8B-B14F-4D97-AF65-F5344CB8AC3E}">
        <p14:creationId xmlns:p14="http://schemas.microsoft.com/office/powerpoint/2010/main" val="4272127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spTree>
    <p:extLst>
      <p:ext uri="{BB962C8B-B14F-4D97-AF65-F5344CB8AC3E}">
        <p14:creationId xmlns:p14="http://schemas.microsoft.com/office/powerpoint/2010/main" val="34080140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15550007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6027875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spTree>
    <p:extLst>
      <p:ext uri="{BB962C8B-B14F-4D97-AF65-F5344CB8AC3E}">
        <p14:creationId xmlns:p14="http://schemas.microsoft.com/office/powerpoint/2010/main" val="1491760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spTree>
    <p:extLst>
      <p:ext uri="{BB962C8B-B14F-4D97-AF65-F5344CB8AC3E}">
        <p14:creationId xmlns:p14="http://schemas.microsoft.com/office/powerpoint/2010/main" val="2153323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85575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spTree>
    <p:extLst>
      <p:ext uri="{BB962C8B-B14F-4D97-AF65-F5344CB8AC3E}">
        <p14:creationId xmlns:p14="http://schemas.microsoft.com/office/powerpoint/2010/main" val="11062957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9802422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1837202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944282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2704005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spTree>
    <p:extLst>
      <p:ext uri="{BB962C8B-B14F-4D97-AF65-F5344CB8AC3E}">
        <p14:creationId xmlns:p14="http://schemas.microsoft.com/office/powerpoint/2010/main" val="99691960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23943698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505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4164556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24364624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spTree>
    <p:extLst>
      <p:ext uri="{BB962C8B-B14F-4D97-AF65-F5344CB8AC3E}">
        <p14:creationId xmlns:p14="http://schemas.microsoft.com/office/powerpoint/2010/main" val="23347054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Tree>
    <p:extLst>
      <p:ext uri="{BB962C8B-B14F-4D97-AF65-F5344CB8AC3E}">
        <p14:creationId xmlns:p14="http://schemas.microsoft.com/office/powerpoint/2010/main" val="3528664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3972431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8250537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a:t>
                      </a:r>
                      <a:r>
                        <a:rPr lang="ko-KR" altLang="en-US" sz="1000" kern="0" spc="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FTP </a:t>
                      </a:r>
                      <a:r>
                        <a:rPr lang="ko-KR" altLang="en-US" sz="1000" kern="0" spc="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nmap</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ARP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IP Spoofing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00705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95454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a:solidFill>
                  <a:srgbClr val="000000"/>
                </a:solidFill>
                <a:effectLst/>
                <a:latin typeface="맑은 고딕" panose="020B0503020000020004" pitchFamily="50" charset="-127"/>
                <a:ea typeface="맑은 고딕" panose="020B0503020000020004" pitchFamily="50" charset="-127"/>
              </a:rPr>
              <a:t>. 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1744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a:t>
            </a:r>
            <a:r>
              <a:rPr lang="en-US" altLang="ko-KR" sz="1000"/>
              <a:t>NIS Server</a:t>
            </a:r>
            <a:r>
              <a:rPr lang="en-US" altLang="ko-KR" sz="1000" dirty="0"/>
              <a:t>)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1073139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70257709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Directory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4"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74379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spTree>
    <p:extLst>
      <p:ext uri="{BB962C8B-B14F-4D97-AF65-F5344CB8AC3E}">
        <p14:creationId xmlns:p14="http://schemas.microsoft.com/office/powerpoint/2010/main" val="31612540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a:t>
            </a:r>
            <a:r>
              <a:rPr lang="en-US" altLang="ko-KR" sz="1000" kern="0" spc="0">
                <a:solidFill>
                  <a:srgbClr val="000000"/>
                </a:solidFill>
                <a:effectLst/>
                <a:latin typeface="맑은 고딕" panose="020B0503020000020004" pitchFamily="50" charset="-127"/>
                <a:ea typeface="맑은 고딕" panose="020B0503020000020004" pitchFamily="50" charset="-127"/>
              </a:rPr>
              <a:t>://web</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.navy.mil.kr</a:t>
            </a:r>
            <a:r>
              <a:rPr lang="en-US" altLang="ko-KR" sz="1000" kern="0" spc="0">
                <a:solidFill>
                  <a:srgbClr val="000000"/>
                </a:solidFill>
                <a:effectLst/>
                <a:latin typeface="맑은 고딕" panose="020B0503020000020004" pitchFamily="50" charset="-127"/>
                <a:ea typeface="맑은 고딕" panose="020B0503020000020004" pitchFamily="50" charset="-127"/>
              </a:rPr>
              <a:t>/webhack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SQL Injection</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7517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33604498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br>
              <a:rPr lang="en-US" altLang="ko-KR" dirty="0"/>
            </a:br>
            <a:r>
              <a:rPr lang="en-US" altLang="ko-KR" dirty="0"/>
              <a:t> </a:t>
            </a:r>
            <a:r>
              <a:rPr lang="ko-KR" altLang="en-US" kern="0" dirty="0">
                <a:solidFill>
                  <a:srgbClr val="000000"/>
                </a:solidFill>
                <a:latin typeface="함초롬바탕" panose="02030604000101010101" pitchFamily="18" charset="-127"/>
              </a:rPr>
              <a:t>암호실습</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1749232647"/>
              </p:ext>
            </p:extLst>
          </p:nvPr>
        </p:nvGraphicFramePr>
        <p:xfrm>
          <a:off x="3089260" y="2678454"/>
          <a:ext cx="6013480" cy="2216214"/>
        </p:xfrm>
        <a:graphic>
          <a:graphicData uri="http://schemas.openxmlformats.org/drawingml/2006/table">
            <a:tbl>
              <a:tblPr/>
              <a:tblGrid>
                <a:gridCol w="446310">
                  <a:extLst>
                    <a:ext uri="{9D8B030D-6E8A-4147-A177-3AD203B41FA5}">
                      <a16:colId xmlns:a16="http://schemas.microsoft.com/office/drawing/2014/main" val="2798934004"/>
                    </a:ext>
                  </a:extLst>
                </a:gridCol>
                <a:gridCol w="860354">
                  <a:extLst>
                    <a:ext uri="{9D8B030D-6E8A-4147-A177-3AD203B41FA5}">
                      <a16:colId xmlns:a16="http://schemas.microsoft.com/office/drawing/2014/main" val="1593522546"/>
                    </a:ext>
                  </a:extLst>
                </a:gridCol>
                <a:gridCol w="2643554">
                  <a:extLst>
                    <a:ext uri="{9D8B030D-6E8A-4147-A177-3AD203B41FA5}">
                      <a16:colId xmlns:a16="http://schemas.microsoft.com/office/drawing/2014/main" val="266476251"/>
                    </a:ext>
                  </a:extLst>
                </a:gridCol>
                <a:gridCol w="1031631">
                  <a:extLst>
                    <a:ext uri="{9D8B030D-6E8A-4147-A177-3AD203B41FA5}">
                      <a16:colId xmlns:a16="http://schemas.microsoft.com/office/drawing/2014/main" val="1964046374"/>
                    </a:ext>
                  </a:extLst>
                </a:gridCol>
                <a:gridCol w="1031631">
                  <a:extLst>
                    <a:ext uri="{9D8B030D-6E8A-4147-A177-3AD203B41FA5}">
                      <a16:colId xmlns:a16="http://schemas.microsoft.com/office/drawing/2014/main" val="36677930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사용도구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615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8478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카이사르 암호 </a:t>
                      </a:r>
                      <a:r>
                        <a:rPr lang="en-US" altLang="ko-KR" sz="1000" dirty="0"/>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9475649"/>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고전암호 크래킹 </a:t>
                      </a:r>
                      <a:r>
                        <a:rPr lang="en-US" altLang="ko-KR" sz="1000" dirty="0"/>
                        <a:t>– </a:t>
                      </a:r>
                      <a:r>
                        <a:rPr lang="ko-KR" altLang="en-US" sz="1000" dirty="0"/>
                        <a:t>치환 암호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6985399"/>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현대암호 구현 </a:t>
                      </a:r>
                      <a:r>
                        <a:rPr lang="en-US" altLang="ko-KR" sz="1000" dirty="0"/>
                        <a:t>– RSA</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30849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4">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사이버개론</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실습</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카이사르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hlinkClick r:id="rId6" action="ppaction://hlinkfile"/>
                        </a:rPr>
                        <a:t>웹페이지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고전암호 실습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영화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현대암호 실습 </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웹페이지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41499537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5554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/1</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943691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spTree>
    <p:extLst>
      <p:ext uri="{BB962C8B-B14F-4D97-AF65-F5344CB8AC3E}">
        <p14:creationId xmlns:p14="http://schemas.microsoft.com/office/powerpoint/2010/main" val="6687787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142300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7" name="화살표: 오른쪽 16">
            <a:hlinkClick r:id="rId6" action="ppaction://hlinksldjump"/>
            <a:extLst>
              <a:ext uri="{FF2B5EF4-FFF2-40B4-BE49-F238E27FC236}">
                <a16:creationId xmlns:a16="http://schemas.microsoft.com/office/drawing/2014/main" id="{211C265B-4B92-46DA-A10F-F09FDDCA994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76267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/2</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E3AECEE3-C321-44DD-A870-D626B7F77FB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6993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암호 기술 실습</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및 최적화</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RSA </a:t>
                      </a:r>
                      <a:r>
                        <a:rPr lang="ko-KR" altLang="en-US" sz="900" kern="0" spc="0">
                          <a:solidFill>
                            <a:srgbClr val="000000"/>
                          </a:solidFill>
                          <a:effectLst/>
                          <a:latin typeface="휴먼명조"/>
                          <a:ea typeface="휴먼명조"/>
                        </a:rPr>
                        <a:t>제작 실습 및 최적화 방법 소개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리눅스 실습 도구</a:t>
                      </a:r>
                      <a:endParaRPr lang="ko-KR" altLang="en-US" sz="900" kern="0" spc="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a:solidFill>
                            <a:srgbClr val="000000"/>
                          </a:solidFill>
                          <a:effectLst/>
                          <a:latin typeface="휴먼명조"/>
                          <a:ea typeface="휴먼명조"/>
                        </a:rPr>
                        <a:t>- vi </a:t>
                      </a:r>
                      <a:r>
                        <a:rPr lang="ko-KR" altLang="en-US" sz="900" kern="0" spc="0">
                          <a:solidFill>
                            <a:srgbClr val="000000"/>
                          </a:solidFill>
                          <a:effectLst/>
                          <a:latin typeface="휴먼명조"/>
                          <a:ea typeface="휴먼명조"/>
                        </a:rPr>
                        <a:t>편집기</a:t>
                      </a:r>
                      <a:r>
                        <a:rPr lang="en-US" altLang="ko-KR" sz="900" kern="0" spc="0">
                          <a:solidFill>
                            <a:srgbClr val="000000"/>
                          </a:solidFill>
                          <a:effectLst/>
                          <a:latin typeface="휴먼명조"/>
                          <a:ea typeface="휴먼명조"/>
                        </a:rPr>
                        <a:t>, wireshark, objdump, gdb, python</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 </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pyEnchant</a:t>
            </a:r>
            <a:r>
              <a:rPr lang="en-US" altLang="ko-KR" sz="1000" dirty="0"/>
              <a:t> </a:t>
            </a:r>
            <a:r>
              <a:rPr lang="ko-KR" altLang="en-US" sz="1000" dirty="0"/>
              <a:t>다운로드</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spTree>
    <p:extLst>
      <p:ext uri="{BB962C8B-B14F-4D97-AF65-F5344CB8AC3E}">
        <p14:creationId xmlns:p14="http://schemas.microsoft.com/office/powerpoint/2010/main" val="1165129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93159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27442263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고전암호 실습 </a:t>
            </a:r>
            <a:r>
              <a:rPr lang="en-US" altLang="ko-KR" dirty="0"/>
              <a:t>– </a:t>
            </a:r>
            <a:r>
              <a:rPr lang="ko-KR" altLang="en-US" dirty="0"/>
              <a:t>카이사르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3267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/5</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39948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spTree>
    <p:extLst>
      <p:ext uri="{BB962C8B-B14F-4D97-AF65-F5344CB8AC3E}">
        <p14:creationId xmlns:p14="http://schemas.microsoft.com/office/powerpoint/2010/main" val="14798289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889485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005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303387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spTree>
    <p:extLst>
      <p:ext uri="{BB962C8B-B14F-4D97-AF65-F5344CB8AC3E}">
        <p14:creationId xmlns:p14="http://schemas.microsoft.com/office/powerpoint/2010/main" val="259461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Intro</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242EE190-AFAE-4D86-9B09-1F59607B0160}"/>
              </a:ext>
            </a:extLst>
          </p:cNvPr>
          <p:cNvPicPr>
            <a:picLocks noChangeAspect="1"/>
          </p:cNvPicPr>
          <p:nvPr/>
        </p:nvPicPr>
        <p:blipFill>
          <a:blip r:embed="rId3"/>
          <a:stretch>
            <a:fillRect/>
          </a:stretch>
        </p:blipFill>
        <p:spPr>
          <a:xfrm>
            <a:off x="1152939" y="1933191"/>
            <a:ext cx="7258050" cy="1057275"/>
          </a:xfrm>
          <a:prstGeom prst="rect">
            <a:avLst/>
          </a:prstGeom>
        </p:spPr>
      </p:pic>
      <p:sp>
        <p:nvSpPr>
          <p:cNvPr id="8" name="TextBox 7">
            <a:extLst>
              <a:ext uri="{FF2B5EF4-FFF2-40B4-BE49-F238E27FC236}">
                <a16:creationId xmlns:a16="http://schemas.microsoft.com/office/drawing/2014/main" id="{71627300-8D1E-4A72-A335-56BB869301AD}"/>
              </a:ext>
            </a:extLst>
          </p:cNvPr>
          <p:cNvSpPr txBox="1"/>
          <p:nvPr/>
        </p:nvSpPr>
        <p:spPr>
          <a:xfrm>
            <a:off x="1152939" y="3184277"/>
            <a:ext cx="10200861" cy="3308598"/>
          </a:xfrm>
          <a:prstGeom prst="rect">
            <a:avLst/>
          </a:prstGeom>
          <a:noFill/>
        </p:spPr>
        <p:txBody>
          <a:bodyPr wrap="square" rtlCol="0">
            <a:spAutoFit/>
          </a:bodyPr>
          <a:lstStyle/>
          <a:p>
            <a:r>
              <a:rPr lang="en-US" altLang="ko-KR" sz="1100" b="0" i="0" dirty="0">
                <a:solidFill>
                  <a:srgbClr val="000000"/>
                </a:solidFill>
                <a:effectLst/>
                <a:latin typeface="HelveticaNeue-Regular"/>
              </a:rPr>
              <a:t>JTBC</a:t>
            </a:r>
            <a:r>
              <a:rPr lang="ko-KR" altLang="en-US" sz="1100" b="0" i="0" dirty="0">
                <a:solidFill>
                  <a:srgbClr val="000000"/>
                </a:solidFill>
                <a:effectLst/>
                <a:latin typeface="HelveticaNeue-Regular"/>
              </a:rPr>
              <a:t>가 입수한 국방부 내부 문건입니다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"PC </a:t>
            </a: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 </a:t>
            </a:r>
            <a:r>
              <a:rPr lang="ko-KR" altLang="en-US" sz="1100" b="0" i="0" dirty="0">
                <a:solidFill>
                  <a:srgbClr val="000000"/>
                </a:solidFill>
                <a:effectLst/>
                <a:latin typeface="HelveticaNeue-Regular"/>
              </a:rPr>
              <a:t>시험 결과</a:t>
            </a:r>
            <a:r>
              <a:rPr lang="en-US" altLang="ko-KR" sz="1100" b="0" i="0" dirty="0">
                <a:solidFill>
                  <a:srgbClr val="000000"/>
                </a:solidFill>
                <a:effectLst/>
                <a:latin typeface="HelveticaNeue-Regular"/>
              </a:rPr>
              <a:t>, </a:t>
            </a:r>
            <a:r>
              <a:rPr lang="ko-KR" altLang="en-US" sz="1100" b="0" i="0" dirty="0" err="1">
                <a:solidFill>
                  <a:srgbClr val="000000"/>
                </a:solidFill>
                <a:effectLst/>
                <a:latin typeface="HelveticaNeue-Regular"/>
              </a:rPr>
              <a:t>평문</a:t>
            </a:r>
            <a:r>
              <a:rPr lang="ko-KR" altLang="en-US" sz="1100" b="0" i="0" dirty="0">
                <a:solidFill>
                  <a:srgbClr val="000000"/>
                </a:solidFill>
                <a:effectLst/>
                <a:latin typeface="HelveticaNeue-Regular"/>
              </a:rPr>
              <a:t> 통신 가능성이 일부 식별됐다</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고 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군사기밀을 암호로 바꿔주는 장비가 제구실을 못하고 있다는 뜻입니다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해킹 위험이 클 수밖에 없습니다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암호장비 </a:t>
            </a:r>
            <a:r>
              <a:rPr lang="en-US" altLang="ko-KR" sz="1100" b="0" i="0" dirty="0">
                <a:solidFill>
                  <a:srgbClr val="000000"/>
                </a:solidFill>
                <a:effectLst/>
                <a:latin typeface="HelveticaNeue-Regular"/>
              </a:rPr>
              <a:t>MDH-05B</a:t>
            </a:r>
            <a:r>
              <a:rPr lang="ko-KR" altLang="en-US" sz="1100" b="0" i="0" dirty="0">
                <a:solidFill>
                  <a:srgbClr val="000000"/>
                </a:solidFill>
                <a:effectLst/>
                <a:latin typeface="HelveticaNeue-Regular"/>
              </a:rPr>
              <a:t>는 육</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해</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공군 대다수 보안 </a:t>
            </a:r>
            <a:r>
              <a:rPr lang="en-US" altLang="ko-KR" sz="1100" b="0" i="0" dirty="0">
                <a:solidFill>
                  <a:srgbClr val="000000"/>
                </a:solidFill>
                <a:effectLst/>
                <a:latin typeface="HelveticaNeue-Regular"/>
              </a:rPr>
              <a:t>PC</a:t>
            </a:r>
            <a:r>
              <a:rPr lang="ko-KR" altLang="en-US" sz="1100" b="0" i="0" dirty="0">
                <a:solidFill>
                  <a:srgbClr val="000000"/>
                </a:solidFill>
                <a:effectLst/>
                <a:latin typeface="HelveticaNeue-Regular"/>
              </a:rPr>
              <a:t>에 장착돼 있습니다</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또 다른 국방부 문건에도 오류 가능성이 언급돼 있습니다</a:t>
            </a:r>
            <a:r>
              <a:rPr lang="en-US" altLang="ko-KR" sz="1100" b="0" i="0" dirty="0">
                <a:solidFill>
                  <a:srgbClr val="000000"/>
                </a:solidFill>
                <a:effectLst/>
                <a:latin typeface="HelveticaNeue-Regular"/>
              </a:rPr>
              <a:t>.</a:t>
            </a:r>
          </a:p>
          <a:p>
            <a:endParaRPr lang="en-US" altLang="ko-KR" sz="1100" b="0" i="0" dirty="0">
              <a:solidFill>
                <a:srgbClr val="000000"/>
              </a:solidFill>
              <a:effectLst/>
              <a:latin typeface="HelveticaNeue-Regular"/>
            </a:endParaRPr>
          </a:p>
          <a:p>
            <a:r>
              <a:rPr lang="ko-KR" altLang="en-US" sz="1100" b="0" i="0" dirty="0">
                <a:solidFill>
                  <a:srgbClr val="000000"/>
                </a:solidFill>
                <a:effectLst/>
                <a:latin typeface="HelveticaNeue-Regular"/>
              </a:rPr>
              <a:t>이런 결함들이 발견돼 국방부에 보고됐지만</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묵살됐다는 군 핵심 관계자의 증언도 나왔습니다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그때도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결함이 발견돼</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건의가 됐었고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그런데 크게 이슈화가 되지 않았고</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국방부 보고 자리에도 올라갔지만 묻히는 걸로 갔죠</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자칫 군 </a:t>
            </a:r>
            <a:r>
              <a:rPr lang="ko-KR" altLang="en-US" sz="1100" b="0" i="0" dirty="0" err="1">
                <a:solidFill>
                  <a:srgbClr val="000000"/>
                </a:solidFill>
                <a:effectLst/>
                <a:latin typeface="HelveticaNeue-Regular"/>
              </a:rPr>
              <a:t>작전망</a:t>
            </a:r>
            <a:r>
              <a:rPr lang="ko-KR" altLang="en-US" sz="1100" b="0" i="0" dirty="0">
                <a:solidFill>
                  <a:srgbClr val="000000"/>
                </a:solidFill>
                <a:effectLst/>
                <a:latin typeface="HelveticaNeue-Regular"/>
              </a:rPr>
              <a:t> 전체가 먹통이 될 수 있다는 경고도 이어졌습니다</a:t>
            </a:r>
            <a:r>
              <a:rPr lang="en-US" altLang="ko-KR" sz="1100" b="0" i="0" dirty="0">
                <a:solidFill>
                  <a:srgbClr val="000000"/>
                </a:solidFill>
                <a:effectLst/>
                <a:latin typeface="HelveticaNeue-Regular"/>
              </a:rPr>
              <a:t>.</a:t>
            </a:r>
            <a:br>
              <a:rPr lang="ko-KR" altLang="en-US" sz="1100" dirty="0"/>
            </a:br>
            <a:br>
              <a:rPr lang="ko-KR" altLang="en-US" sz="1100" dirty="0"/>
            </a:b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군 관계자 </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이건 작전망에 쓰이는 </a:t>
            </a:r>
            <a:r>
              <a:rPr lang="en-US" altLang="ko-KR" sz="1100" b="0" i="0" dirty="0">
                <a:solidFill>
                  <a:srgbClr val="000000"/>
                </a:solidFill>
                <a:effectLst/>
                <a:latin typeface="HelveticaNeue-Regular"/>
              </a:rPr>
              <a:t>(</a:t>
            </a:r>
            <a:r>
              <a:rPr lang="ko-KR" altLang="en-US" sz="1100" b="0" i="0" dirty="0">
                <a:solidFill>
                  <a:srgbClr val="000000"/>
                </a:solidFill>
                <a:effectLst/>
                <a:latin typeface="HelveticaNeue-Regular"/>
              </a:rPr>
              <a:t>암호</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장비입니다</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암호화가 안 되면</a:t>
            </a:r>
            <a:r>
              <a:rPr lang="en-US" altLang="ko-KR" sz="1100" b="0" i="0" dirty="0">
                <a:solidFill>
                  <a:srgbClr val="000000"/>
                </a:solidFill>
                <a:effectLst/>
                <a:latin typeface="HelveticaNeue-Regular"/>
              </a:rPr>
              <a:t>) </a:t>
            </a:r>
            <a:r>
              <a:rPr lang="ko-KR" altLang="en-US" sz="1100" b="0" i="0" dirty="0">
                <a:solidFill>
                  <a:srgbClr val="000000"/>
                </a:solidFill>
                <a:effectLst/>
                <a:latin typeface="HelveticaNeue-Regular"/>
              </a:rPr>
              <a:t>작전망을 어떤 시점에서 다 죽여버릴 수가 있어요</a:t>
            </a:r>
            <a:r>
              <a:rPr lang="en-US" altLang="ko-KR" sz="1100" b="0" i="0" dirty="0">
                <a:solidFill>
                  <a:srgbClr val="000000"/>
                </a:solidFill>
                <a:effectLst/>
                <a:latin typeface="HelveticaNeue-Regular"/>
              </a:rPr>
              <a:t>.]</a:t>
            </a:r>
            <a:br>
              <a:rPr lang="ko-KR" altLang="en-US" sz="1100" dirty="0"/>
            </a:br>
            <a:br>
              <a:rPr lang="ko-KR" altLang="en-US" sz="1100" dirty="0"/>
            </a:br>
            <a:r>
              <a:rPr lang="ko-KR" altLang="en-US" sz="1100" b="0" i="0" dirty="0">
                <a:solidFill>
                  <a:srgbClr val="000000"/>
                </a:solidFill>
                <a:effectLst/>
                <a:latin typeface="HelveticaNeue-Regular"/>
              </a:rPr>
              <a:t>그러나 국방부는 자세한 설명 없이 문제가 없다는 입장을 내놨습니다</a:t>
            </a:r>
            <a:r>
              <a:rPr lang="en-US" altLang="ko-KR" sz="1100" b="0" i="0" dirty="0">
                <a:solidFill>
                  <a:srgbClr val="000000"/>
                </a:solidFill>
                <a:effectLst/>
                <a:latin typeface="HelveticaNeue-Regular"/>
              </a:rPr>
              <a:t>.</a:t>
            </a:r>
            <a:endParaRPr lang="ko-KR" altLang="en-US" sz="1100" dirty="0"/>
          </a:p>
        </p:txBody>
      </p:sp>
    </p:spTree>
    <p:extLst>
      <p:ext uri="{BB962C8B-B14F-4D97-AF65-F5344CB8AC3E}">
        <p14:creationId xmlns:p14="http://schemas.microsoft.com/office/powerpoint/2010/main" val="29138053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500837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영화</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3"/>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294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구조</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4"/>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5"/>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6"/>
          <a:stretch>
            <a:fillRect/>
          </a:stretch>
        </p:blipFill>
        <p:spPr>
          <a:xfrm>
            <a:off x="9193756" y="1701613"/>
            <a:ext cx="2241605" cy="1587803"/>
          </a:xfrm>
          <a:prstGeom prst="rect">
            <a:avLst/>
          </a:prstGeom>
        </p:spPr>
      </p:pic>
    </p:spTree>
    <p:extLst>
      <p:ext uri="{BB962C8B-B14F-4D97-AF65-F5344CB8AC3E}">
        <p14:creationId xmlns:p14="http://schemas.microsoft.com/office/powerpoint/2010/main" val="37164512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/6</a:t>
            </a:r>
            <a:br>
              <a:rPr lang="en-US" altLang="ko-KR" dirty="0"/>
            </a:br>
            <a:r>
              <a:rPr lang="ko-KR" altLang="en-US" dirty="0"/>
              <a:t>고전암호 실습 </a:t>
            </a:r>
            <a:r>
              <a:rPr lang="en-US" altLang="ko-KR" dirty="0"/>
              <a:t>– </a:t>
            </a:r>
            <a:r>
              <a:rPr lang="ko-KR" altLang="en-US" dirty="0" err="1"/>
              <a:t>에니그마</a:t>
            </a:r>
            <a:r>
              <a:rPr lang="ko-KR" altLang="en-US" dirty="0"/>
              <a:t> 해독</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4"/>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4951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83124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1025722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55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974037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614863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spTree>
    <p:extLst>
      <p:ext uri="{BB962C8B-B14F-4D97-AF65-F5344CB8AC3E}">
        <p14:creationId xmlns:p14="http://schemas.microsoft.com/office/powerpoint/2010/main" val="3887758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9193246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1854457096"/>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file"/>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spTree>
    <p:extLst>
      <p:ext uri="{BB962C8B-B14F-4D97-AF65-F5344CB8AC3E}">
        <p14:creationId xmlns:p14="http://schemas.microsoft.com/office/powerpoint/2010/main" val="4300036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Tree>
    <p:extLst>
      <p:ext uri="{BB962C8B-B14F-4D97-AF65-F5344CB8AC3E}">
        <p14:creationId xmlns:p14="http://schemas.microsoft.com/office/powerpoint/2010/main" val="10690734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F80C7EC-4675-437A-81A0-1A0D6E97021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81754A-2693-4C28-A299-E5432694E657}"/>
              </a:ext>
            </a:extLst>
          </p:cNvPr>
          <p:cNvSpPr>
            <a:spLocks noGrp="1"/>
          </p:cNvSpPr>
          <p:nvPr>
            <p:ph idx="1"/>
          </p:nvPr>
        </p:nvSpPr>
        <p:spPr/>
        <p:txBody>
          <a:bodyPr/>
          <a:lstStyle/>
          <a:p>
            <a:r>
              <a:rPr lang="ko-KR" altLang="en-US" sz="2800" dirty="0"/>
              <a:t>󰏮</a:t>
            </a:r>
            <a:endParaRPr lang="ko-KR" altLang="en-US" dirty="0"/>
          </a:p>
        </p:txBody>
      </p:sp>
    </p:spTree>
    <p:extLst>
      <p:ext uri="{BB962C8B-B14F-4D97-AF65-F5344CB8AC3E}">
        <p14:creationId xmlns:p14="http://schemas.microsoft.com/office/powerpoint/2010/main" val="22885459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15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2953544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spTree>
    <p:extLst>
      <p:ext uri="{BB962C8B-B14F-4D97-AF65-F5344CB8AC3E}">
        <p14:creationId xmlns:p14="http://schemas.microsoft.com/office/powerpoint/2010/main" val="3911455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각 나라별 사이버전 수행조직 및 능력</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우리나라 사이버전 수행조직 및 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네트워크 기본 개념</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en-US" altLang="ko-KR" sz="800" kern="0" spc="0">
                          <a:solidFill>
                            <a:srgbClr val="000000"/>
                          </a:solidFill>
                          <a:effectLst/>
                          <a:latin typeface="휴먼명조"/>
                          <a:ea typeface="휴먼명조"/>
                        </a:rPr>
                        <a:t>OSI </a:t>
                      </a:r>
                      <a:r>
                        <a:rPr lang="ko-KR" altLang="en-US" sz="800" kern="0" spc="0">
                          <a:solidFill>
                            <a:srgbClr val="000000"/>
                          </a:solidFill>
                          <a:effectLst/>
                          <a:latin typeface="휴먼명조"/>
                          <a:ea typeface="휴먼명조"/>
                        </a:rPr>
                        <a:t>참조 모델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홍보출장</a:t>
                      </a:r>
                      <a:r>
                        <a:rPr lang="en-US" altLang="ko-KR" sz="700" kern="0" spc="0">
                          <a:solidFill>
                            <a:srgbClr val="000000"/>
                          </a:solidFill>
                          <a:effectLst/>
                          <a:latin typeface="돋움" panose="020B0600000101010101" pitchFamily="50" charset="-127"/>
                          <a:ea typeface="돋움" panose="020B0600000101010101" pitchFamily="50" charset="-127"/>
                        </a:rPr>
                        <a:t>(1</a:t>
                      </a:r>
                      <a:r>
                        <a:rPr lang="ko-KR" altLang="en-US" sz="700" kern="0" spc="0">
                          <a:solidFill>
                            <a:srgbClr val="000000"/>
                          </a:solidFill>
                          <a:effectLst/>
                          <a:latin typeface="돋움" panose="020B0600000101010101" pitchFamily="50" charset="-127"/>
                          <a:ea typeface="돋움" panose="020B0600000101010101" pitchFamily="50" charset="-127"/>
                        </a:rPr>
                        <a:t>차</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(4.29(</a:t>
                      </a:r>
                      <a:r>
                        <a:rPr lang="ko-KR" altLang="en-US" sz="700" kern="0" spc="0">
                          <a:solidFill>
                            <a:srgbClr val="000000"/>
                          </a:solidFill>
                          <a:effectLst/>
                          <a:latin typeface="돋움" panose="020B0600000101010101" pitchFamily="50" charset="-127"/>
                          <a:ea typeface="돋움" panose="020B0600000101010101" pitchFamily="50" charset="-127"/>
                        </a:rPr>
                        <a:t>목</a:t>
                      </a:r>
                      <a:r>
                        <a:rPr lang="en-US" altLang="ko-KR" sz="700" kern="0" spc="0">
                          <a:solidFill>
                            <a:srgbClr val="000000"/>
                          </a:solidFill>
                          <a:effectLst/>
                          <a:latin typeface="돋움" panose="020B0600000101010101" pitchFamily="50" charset="-127"/>
                          <a:ea typeface="돋움" panose="020B0600000101010101" pitchFamily="50" charset="-127"/>
                        </a:rPr>
                        <a:t>)~30(</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네트워크위협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서비스 거부</a:t>
                      </a:r>
                      <a:r>
                        <a:rPr lang="en-US" altLang="ko-KR" sz="800" kern="0" spc="0">
                          <a:solidFill>
                            <a:srgbClr val="000000"/>
                          </a:solidFill>
                          <a:effectLst/>
                          <a:latin typeface="바탕" panose="02030600000101010101" pitchFamily="18" charset="-127"/>
                          <a:ea typeface="바탕" panose="02030600000101010101" pitchFamily="18" charset="-127"/>
                        </a:rPr>
                        <a:t>(DDoS) </a:t>
                      </a:r>
                      <a:r>
                        <a:rPr lang="ko-KR" altLang="en-US" sz="800" kern="0" spc="0">
                          <a:solidFill>
                            <a:srgbClr val="000000"/>
                          </a:solidFill>
                          <a:effectLst/>
                          <a:latin typeface="바탕" panose="02030600000101010101" pitchFamily="18" charset="-127"/>
                          <a:ea typeface="바탕" panose="02030600000101010101" pitchFamily="18" charset="-127"/>
                        </a:rPr>
                        <a:t>공격</a:t>
                      </a:r>
                      <a:r>
                        <a:rPr lang="ko-KR" altLang="en-US" sz="800" kern="0" spc="0">
                          <a:solidFill>
                            <a:srgbClr val="000000"/>
                          </a:solidFill>
                          <a:effectLst/>
                          <a:latin typeface="바탕" panose="02030600000101010101" pitchFamily="18" charset="-127"/>
                          <a:ea typeface="휴먼명조"/>
                        </a:rPr>
                        <a:t> </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사이버위협기술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시스템위협</a:t>
                      </a:r>
                      <a:r>
                        <a:rPr lang="en-US" altLang="ko-KR" sz="800" kern="0" spc="0">
                          <a:solidFill>
                            <a:srgbClr val="000000"/>
                          </a:solidFill>
                          <a:effectLst/>
                          <a:latin typeface="휴먼명조"/>
                          <a:ea typeface="휴먼명조"/>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악성코드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a:t>
                      </a:r>
                      <a:r>
                        <a:rPr lang="ko-KR" altLang="en-US" sz="800" kern="0" spc="0">
                          <a:solidFill>
                            <a:srgbClr val="000000"/>
                          </a:solidFill>
                          <a:effectLst/>
                          <a:latin typeface="바탕" panose="02030600000101010101" pitchFamily="18" charset="-127"/>
                          <a:ea typeface="바탕" panose="02030600000101010101" pitchFamily="18" charset="-127"/>
                        </a:rPr>
                        <a:t>암호</a:t>
                      </a:r>
                      <a:r>
                        <a:rPr lang="en-US" altLang="ko-KR" sz="800" kern="0" spc="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대칭키 및 비대칭키 암호</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spTree>
    <p:extLst>
      <p:ext uri="{BB962C8B-B14F-4D97-AF65-F5344CB8AC3E}">
        <p14:creationId xmlns:p14="http://schemas.microsoft.com/office/powerpoint/2010/main" val="234165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a:t>
                      </a:r>
                      <a:r>
                        <a:rPr lang="en-US" altLang="ko-KR" sz="1000" dirty="0"/>
                        <a:t>Login </a:t>
                      </a:r>
                      <a:r>
                        <a:rPr lang="ko-KR" altLang="en-US" sz="1000" dirty="0"/>
                        <a:t>과정</a:t>
                      </a:r>
                      <a:r>
                        <a:rPr lang="en-US" altLang="ko-KR" sz="1000" dirty="0"/>
                        <a:t> </a:t>
                      </a:r>
                      <a:r>
                        <a:rPr lang="ko-KR" altLang="en-US" sz="1000" dirty="0"/>
                        <a:t>들여다보기 </a:t>
                      </a:r>
                      <a:r>
                        <a:rPr lang="en-US" altLang="ko-KR" sz="1000" dirty="0"/>
                        <a:t>(+</a:t>
                      </a:r>
                      <a:r>
                        <a:rPr lang="ko-KR" altLang="en-US" sz="1000" dirty="0"/>
                        <a:t>데이터베이스</a:t>
                      </a:r>
                      <a:r>
                        <a:rPr lang="en-US" altLang="ko-KR" sz="1000" dirty="0"/>
                        <a:t>)</a:t>
                      </a:r>
                      <a:r>
                        <a:rPr lang="ko-KR" altLang="en-US" sz="1000" dirty="0"/>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a:solidFill>
                            <a:srgbClr val="000000"/>
                          </a:solidFill>
                          <a:effectLst/>
                          <a:latin typeface="함초롬바탕" panose="02030604000101010101" pitchFamily="18" charset="-127"/>
                        </a:rPr>
                        <a:t>– </a:t>
                      </a:r>
                      <a:r>
                        <a:rPr lang="en-US" altLang="ko-KR" sz="1000"/>
                        <a:t>vmware</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en-US" altLang="ko-KR" sz="1000"/>
                        <a:t>SQL injection </a:t>
                      </a:r>
                      <a:r>
                        <a:rPr lang="ko-KR" altLang="en-US" sz="1000" dirty="0"/>
                        <a:t>이란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 보안 의 국가적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SQL injection </a:t>
                      </a:r>
                      <a:r>
                        <a:rPr lang="ko-KR" altLang="en-US" sz="1000" dirty="0"/>
                        <a:t>취약점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a:t>Apache </a:t>
                      </a:r>
                      <a:r>
                        <a:rPr lang="en-US" altLang="ko-KR" sz="1000" dirty="0"/>
                        <a:t>WS </a:t>
                      </a:r>
                      <a:r>
                        <a:rPr lang="ko-KR" altLang="en-US" sz="1000" dirty="0"/>
                        <a:t>보안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Window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a:t>– Directory </a:t>
                      </a:r>
                      <a:r>
                        <a:rPr lang="en-US" altLang="ko-KR" sz="1000" dirty="0"/>
                        <a:t>Listing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암호 실습</a:t>
                      </a:r>
                      <a:r>
                        <a:rPr lang="en-US" altLang="ko-KR" sz="1000" dirty="0"/>
                        <a:t>– </a:t>
                      </a:r>
                      <a:r>
                        <a:rPr lang="ko-KR" altLang="en-US" sz="1000" dirty="0" err="1"/>
                        <a:t>해쉬값</a:t>
                      </a:r>
                      <a:r>
                        <a:rPr lang="ko-KR" altLang="en-US" sz="1000" dirty="0"/>
                        <a:t> 구하기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민감 데이터 노출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웹 인증과 세션 과정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하이재킹</a:t>
                      </a:r>
                      <a:r>
                        <a:rPr lang="ko-KR" altLang="en-US" sz="1000" kern="0" spc="0" dirty="0">
                          <a:solidFill>
                            <a:srgbClr val="000000"/>
                          </a:solidFill>
                          <a:effectLst/>
                          <a:latin typeface="함초롬바탕" panose="02030604000101010101" pitchFamily="18" charset="-127"/>
                        </a:rPr>
                        <a:t> </a:t>
                      </a:r>
                      <a:r>
                        <a:rPr lang="ko-KR" altLang="en-US" sz="1000" kern="0" spc="0">
                          <a:solidFill>
                            <a:srgbClr val="000000"/>
                          </a:solidFill>
                          <a:effectLst/>
                          <a:latin typeface="함초롬바탕" panose="02030604000101010101" pitchFamily="18" charset="-127"/>
                        </a:rPr>
                        <a:t>과 </a:t>
                      </a:r>
                      <a:r>
                        <a:rPr lang="en-US" altLang="ko-KR" sz="1000" kern="0" spc="0">
                          <a:solidFill>
                            <a:srgbClr val="000000"/>
                          </a:solidFill>
                          <a:effectLst/>
                          <a:latin typeface="함초롬바탕" panose="02030604000101010101" pitchFamily="18" charset="-127"/>
                        </a:rPr>
                        <a:t>Session</a:t>
                      </a:r>
                      <a:r>
                        <a:rPr lang="ko-KR" altLang="en-US" sz="1000" kern="0" spc="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Linux – </a:t>
                      </a:r>
                      <a:r>
                        <a:rPr lang="ko-KR" altLang="en-US" sz="1000" kern="0" spc="0" dirty="0">
                          <a:solidFill>
                            <a:srgbClr val="000000"/>
                          </a:solidFill>
                          <a:effectLst/>
                          <a:latin typeface="함초롬바탕" panose="02030604000101010101" pitchFamily="18" charset="-127"/>
                        </a:rPr>
                        <a:t>비대칭키로 암</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복호화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인증 및 세션관리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파일 다운로드</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업로드 취약점이란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a:t>
                      </a:r>
                      <a:r>
                        <a:rPr lang="ko-KR" altLang="en-US" sz="1000" dirty="0"/>
                        <a:t>파일 다운로드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kern="0" spc="0" dirty="0">
                          <a:solidFill>
                            <a:srgbClr val="000000"/>
                          </a:solidFill>
                          <a:effectLst/>
                          <a:latin typeface="함초롬바탕" panose="02030604000101010101" pitchFamily="18" charset="-127"/>
                        </a:rPr>
                        <a:t>네트워크 패킷 탐지 및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ko-KR" altLang="en-US" sz="1000" dirty="0" err="1"/>
                        <a:t>웹쉘</a:t>
                      </a:r>
                      <a:r>
                        <a:rPr lang="ko-KR" altLang="en-US" sz="1000" dirty="0"/>
                        <a:t> 을 이용한 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DDOS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과거 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이론 </a:t>
                      </a:r>
                      <a:r>
                        <a:rPr lang="en-US" altLang="ko-KR" sz="1000" dirty="0"/>
                        <a:t>– </a:t>
                      </a:r>
                      <a:r>
                        <a:rPr lang="en-US" altLang="ko-KR" sz="1000"/>
                        <a:t>URL Redirect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로그 분석 </a:t>
                      </a:r>
                      <a:r>
                        <a:rPr lang="en-US" altLang="ko-KR" sz="1000" kern="0" spc="0" dirty="0">
                          <a:solidFill>
                            <a:srgbClr val="000000"/>
                          </a:solidFill>
                          <a:effectLst/>
                          <a:latin typeface="함초롬바탕" panose="02030604000101010101" pitchFamily="18" charset="-127"/>
                        </a:rPr>
                        <a:t>- DDOS 7.7 </a:t>
                      </a:r>
                      <a:r>
                        <a:rPr lang="ko-KR" altLang="en-US" sz="1000" kern="0" spc="0" dirty="0">
                          <a:solidFill>
                            <a:srgbClr val="000000"/>
                          </a:solidFill>
                          <a:effectLst/>
                          <a:latin typeface="함초롬바탕" panose="02030604000101010101" pitchFamily="18" charset="-127"/>
                        </a:rPr>
                        <a:t>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웹 해킹실습 </a:t>
                      </a:r>
                      <a:r>
                        <a:rPr lang="en-US" altLang="ko-KR" sz="1000" dirty="0"/>
                        <a:t>– </a:t>
                      </a:r>
                      <a:r>
                        <a:rPr lang="en-US" altLang="ko-KR" sz="1000"/>
                        <a:t>URL Redirect</a:t>
                      </a:r>
                      <a:r>
                        <a:rPr lang="ko-KR" altLang="en-US" sz="1000"/>
                        <a:t> </a:t>
                      </a:r>
                      <a:r>
                        <a:rPr lang="ko-KR" altLang="en-US" sz="1000" dirty="0"/>
                        <a:t>공격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dirty="0"/>
                        <a:t>–</a:t>
                      </a:r>
                      <a:r>
                        <a:rPr lang="en-US" altLang="ko-KR" sz="1000" kern="0" spc="0" dirty="0">
                          <a:solidFill>
                            <a:srgbClr val="000000"/>
                          </a:solidFill>
                          <a:effectLst/>
                          <a:latin typeface="함초롬바탕" panose="02030604000101010101" pitchFamily="18" charset="-127"/>
                        </a:rPr>
                        <a:t> </a:t>
                      </a:r>
                      <a:r>
                        <a:rPr lang="en-US" altLang="ko-KR" sz="1000" dirty="0"/>
                        <a:t>XSS, CSRF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XSS </a:t>
                      </a:r>
                      <a:r>
                        <a:rPr lang="ko-KR" altLang="en-US" sz="1000" dirty="0"/>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웹 해킹실습 </a:t>
                      </a:r>
                      <a:r>
                        <a:rPr lang="en-US" altLang="ko-KR" sz="1000" dirty="0"/>
                        <a:t>– CSRF</a:t>
                      </a:r>
                      <a:r>
                        <a:rPr lang="ko-KR" altLang="en-US" sz="1000" dirty="0"/>
                        <a:t> 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spTree>
    <p:extLst>
      <p:ext uri="{BB962C8B-B14F-4D97-AF65-F5344CB8AC3E}">
        <p14:creationId xmlns:p14="http://schemas.microsoft.com/office/powerpoint/2010/main" val="322576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723475732"/>
              </p:ext>
            </p:extLst>
          </p:nvPr>
        </p:nvGraphicFramePr>
        <p:xfrm>
          <a:off x="1255109" y="2214747"/>
          <a:ext cx="9479902" cy="3679376"/>
        </p:xfrm>
        <a:graphic>
          <a:graphicData uri="http://schemas.openxmlformats.org/drawingml/2006/table">
            <a:tbl>
              <a:tblPr/>
              <a:tblGrid>
                <a:gridCol w="1552459">
                  <a:extLst>
                    <a:ext uri="{9D8B030D-6E8A-4147-A177-3AD203B41FA5}">
                      <a16:colId xmlns:a16="http://schemas.microsoft.com/office/drawing/2014/main" val="3623680942"/>
                    </a:ext>
                  </a:extLst>
                </a:gridCol>
                <a:gridCol w="1498651">
                  <a:extLst>
                    <a:ext uri="{9D8B030D-6E8A-4147-A177-3AD203B41FA5}">
                      <a16:colId xmlns:a16="http://schemas.microsoft.com/office/drawing/2014/main" val="1126213368"/>
                    </a:ext>
                  </a:extLst>
                </a:gridCol>
                <a:gridCol w="1688841">
                  <a:extLst>
                    <a:ext uri="{9D8B030D-6E8A-4147-A177-3AD203B41FA5}">
                      <a16:colId xmlns:a16="http://schemas.microsoft.com/office/drawing/2014/main" val="672617493"/>
                    </a:ext>
                  </a:extLst>
                </a:gridCol>
                <a:gridCol w="783771">
                  <a:extLst>
                    <a:ext uri="{9D8B030D-6E8A-4147-A177-3AD203B41FA5}">
                      <a16:colId xmlns:a16="http://schemas.microsoft.com/office/drawing/2014/main" val="2343994642"/>
                    </a:ext>
                  </a:extLst>
                </a:gridCol>
                <a:gridCol w="1978090">
                  <a:extLst>
                    <a:ext uri="{9D8B030D-6E8A-4147-A177-3AD203B41FA5}">
                      <a16:colId xmlns:a16="http://schemas.microsoft.com/office/drawing/2014/main" val="3922511956"/>
                    </a:ext>
                  </a:extLst>
                </a:gridCol>
                <a:gridCol w="1978090">
                  <a:extLst>
                    <a:ext uri="{9D8B030D-6E8A-4147-A177-3AD203B41FA5}">
                      <a16:colId xmlns:a16="http://schemas.microsoft.com/office/drawing/2014/main" val="98228301"/>
                    </a:ext>
                  </a:extLst>
                </a:gridCol>
              </a:tblGrid>
              <a:tr h="89879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4~5</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분반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 </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 동아리 소개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언어 기초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BaekJoon</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3 ~ 9 </a:t>
                      </a:r>
                      <a:r>
                        <a:rPr lang="ko-KR" altLang="en-US" sz="1000" dirty="0"/>
                        <a:t>명</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3</a:t>
                      </a:r>
                      <a:r>
                        <a:rPr lang="ko-KR" altLang="en-US" sz="1000" dirty="0" err="1"/>
                        <a:t>의배수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국제 프로그래밍 대회</a:t>
                      </a:r>
                      <a:r>
                        <a:rPr lang="en-US" altLang="ko-KR" sz="1000" dirty="0"/>
                        <a:t>(ICPC)</a:t>
                      </a:r>
                      <a:r>
                        <a:rPr lang="ko-KR" altLang="en-US" sz="1000" dirty="0"/>
                        <a:t> 실전 준비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ICPC </a:t>
                      </a:r>
                      <a:r>
                        <a:rPr lang="ko-KR" altLang="en-US" sz="1000" dirty="0"/>
                        <a:t>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본선 </a:t>
                      </a: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a:t>
                      </a:r>
                      <a:r>
                        <a:rPr lang="ko-KR" altLang="en-US" sz="1000" dirty="0">
                          <a:solidFill>
                            <a:srgbClr val="00B050"/>
                          </a:solidFill>
                        </a:rPr>
                        <a:t>예선 </a:t>
                      </a:r>
                      <a:r>
                        <a:rPr lang="en-US" altLang="ko-KR" sz="1000" dirty="0">
                          <a:solidFill>
                            <a:srgbClr val="00B050"/>
                          </a:solidFill>
                        </a:rPr>
                        <a:t>11</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프로그래밍 문제풀이 심화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코드게이트</a:t>
                      </a:r>
                      <a:r>
                        <a:rPr lang="ko-KR" altLang="en-US" sz="1000" dirty="0"/>
                        <a:t>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9</a:t>
                      </a:r>
                      <a:r>
                        <a:rPr lang="ko-KR" altLang="en-US" sz="1000" dirty="0">
                          <a:solidFill>
                            <a:srgbClr val="00B050"/>
                          </a:solidFill>
                        </a:rPr>
                        <a:t>월</a:t>
                      </a:r>
                      <a:r>
                        <a:rPr lang="en-US" altLang="ko-KR" sz="1000" dirty="0">
                          <a:solidFill>
                            <a:srgbClr val="00B050"/>
                          </a:solidFill>
                        </a:rPr>
                        <a:t>, 2</a:t>
                      </a:r>
                      <a:r>
                        <a:rPr lang="ko-KR" altLang="en-US" sz="1000" dirty="0">
                          <a:solidFill>
                            <a:srgbClr val="00B050"/>
                          </a:solidFill>
                        </a:rPr>
                        <a:t>일간</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보안 기초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solidFill>
                            <a:srgbClr val="00B050"/>
                          </a:solidFill>
                        </a:rPr>
                        <a:t>HackerSchool</a:t>
                      </a:r>
                      <a:r>
                        <a:rPr lang="en-US" altLang="ko-KR" sz="1000" dirty="0">
                          <a:solidFill>
                            <a:srgbClr val="00B050"/>
                          </a:solidFill>
                        </a:rPr>
                        <a:t> FTZ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6 ~ 9 </a:t>
                      </a:r>
                      <a:r>
                        <a:rPr lang="ko-KR" altLang="en-US" sz="1000" dirty="0"/>
                        <a:t>명</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정보보안</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 </a:t>
                      </a:r>
                      <a:r>
                        <a:rPr lang="ko-KR" altLang="en-US" sz="1000" dirty="0" err="1"/>
                        <a:t>시스템해킹</a:t>
                      </a:r>
                      <a:r>
                        <a:rPr lang="en-US" altLang="ko-KR" sz="1000" dirty="0"/>
                        <a:t>, </a:t>
                      </a:r>
                      <a:r>
                        <a:rPr lang="ko-KR" altLang="en-US" sz="1000" dirty="0" err="1"/>
                        <a:t>웹해킹</a:t>
                      </a:r>
                      <a:r>
                        <a:rPr lang="en-US" altLang="ko-KR" sz="1000" dirty="0"/>
                        <a:t>, </a:t>
                      </a:r>
                      <a:r>
                        <a:rPr lang="ko-KR" altLang="en-US" sz="1000" dirty="0" err="1"/>
                        <a:t>리버싱</a:t>
                      </a:r>
                      <a:r>
                        <a:rPr lang="en-US" altLang="ko-KR" sz="100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실전 문제 풀이</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안보지원사 해킹대회 참가</a:t>
                      </a:r>
                      <a:endParaRPr lang="en-US" altLang="ko-KR" sz="100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solidFill>
                            <a:srgbClr val="00B050"/>
                          </a:solidFill>
                        </a:rPr>
                        <a:t>아직 일정 없음</a:t>
                      </a:r>
                      <a:r>
                        <a:rPr lang="en-US" altLang="ko-KR" sz="1000" dirty="0">
                          <a:solidFill>
                            <a:srgbClr val="00B050"/>
                          </a:solidFill>
                        </a:rPr>
                        <a:t>, </a:t>
                      </a:r>
                      <a:r>
                        <a:rPr lang="ko-KR" altLang="en-US" sz="1000" dirty="0">
                          <a:solidFill>
                            <a:srgbClr val="00B050"/>
                          </a:solidFill>
                        </a:rPr>
                        <a:t>통상 </a:t>
                      </a:r>
                      <a:r>
                        <a:rPr lang="en-US" altLang="ko-KR" sz="1000" dirty="0">
                          <a:solidFill>
                            <a:srgbClr val="00B050"/>
                          </a:solidFill>
                        </a:rPr>
                        <a:t>5</a:t>
                      </a:r>
                      <a:r>
                        <a:rPr lang="ko-KR" altLang="en-US" sz="1000" dirty="0">
                          <a:solidFill>
                            <a:srgbClr val="00B050"/>
                          </a:solidFill>
                        </a:rPr>
                        <a:t>월</a:t>
                      </a:r>
                      <a:endParaRPr lang="en-US" altLang="ko-KR" sz="100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spTree>
    <p:extLst>
      <p:ext uri="{BB962C8B-B14F-4D97-AF65-F5344CB8AC3E}">
        <p14:creationId xmlns:p14="http://schemas.microsoft.com/office/powerpoint/2010/main" val="324686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951474418"/>
              </p:ext>
            </p:extLst>
          </p:nvPr>
        </p:nvGraphicFramePr>
        <p:xfrm>
          <a:off x="4451847" y="2813240"/>
          <a:ext cx="3288306" cy="1477328"/>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80134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06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0627762" y="-30288"/>
            <a:ext cx="597159" cy="380332"/>
            <a:chOff x="10627762" y="-30288"/>
            <a:chExt cx="597159" cy="380332"/>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246221"/>
            </a:xfrm>
            <a:prstGeom prst="rect">
              <a:avLst/>
            </a:prstGeom>
            <a:noFill/>
          </p:spPr>
          <p:txBody>
            <a:bodyPr wrap="square" rtlCol="0">
              <a:spAutoFit/>
            </a:bodyPr>
            <a:lstStyle/>
            <a:p>
              <a:r>
                <a:rPr lang="ko-KR" altLang="en-US" sz="1000" b="1" dirty="0">
                  <a:solidFill>
                    <a:schemeClr val="bg2">
                      <a:lumMod val="50000"/>
                    </a:schemeClr>
                  </a:solidFill>
                </a:rPr>
                <a:t>강의안</a:t>
              </a: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3" name="그룹 22">
            <a:extLst>
              <a:ext uri="{FF2B5EF4-FFF2-40B4-BE49-F238E27FC236}">
                <a16:creationId xmlns:a16="http://schemas.microsoft.com/office/drawing/2014/main" id="{11C36FBC-D32E-4CD5-8FC6-A2DA3F90F4CA}"/>
              </a:ext>
            </a:extLst>
          </p:cNvPr>
          <p:cNvGrpSpPr/>
          <p:nvPr/>
        </p:nvGrpSpPr>
        <p:grpSpPr>
          <a:xfrm>
            <a:off x="11140752" y="-32218"/>
            <a:ext cx="597159" cy="380332"/>
            <a:chOff x="11140752" y="-32218"/>
            <a:chExt cx="597159" cy="380332"/>
          </a:xfrm>
        </p:grpSpPr>
        <p:sp>
          <p:nvSpPr>
            <p:cNvPr id="11" name="사각형: 둥근 모서리 10">
              <a:extLst>
                <a:ext uri="{FF2B5EF4-FFF2-40B4-BE49-F238E27FC236}">
                  <a16:creationId xmlns:a16="http://schemas.microsoft.com/office/drawing/2014/main" id="{DF860FEB-C9E0-4FF0-BD38-24F3489DF14D}"/>
                </a:ext>
              </a:extLst>
            </p:cNvPr>
            <p:cNvSpPr/>
            <p:nvPr/>
          </p:nvSpPr>
          <p:spPr>
            <a:xfrm>
              <a:off x="11170169" y="9975"/>
              <a:ext cx="464911" cy="338139"/>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83A43895-A799-48F9-8CBF-59ADA30BAF94}"/>
                </a:ext>
              </a:extLst>
            </p:cNvPr>
            <p:cNvSpPr txBox="1"/>
            <p:nvPr/>
          </p:nvSpPr>
          <p:spPr>
            <a:xfrm>
              <a:off x="11140752" y="-32218"/>
              <a:ext cx="597159" cy="246221"/>
            </a:xfrm>
            <a:prstGeom prst="rect">
              <a:avLst/>
            </a:prstGeom>
            <a:noFill/>
          </p:spPr>
          <p:txBody>
            <a:bodyPr wrap="square" rtlCol="0">
              <a:spAutoFit/>
            </a:bodyPr>
            <a:lstStyle/>
            <a:p>
              <a:r>
                <a:rPr lang="ko-KR" altLang="en-US" sz="1000" b="1" dirty="0">
                  <a:solidFill>
                    <a:schemeClr val="bg2">
                      <a:lumMod val="50000"/>
                    </a:schemeClr>
                  </a:solidFill>
                </a:rPr>
                <a:t>목  차</a:t>
              </a:r>
            </a:p>
          </p:txBody>
        </p:sp>
        <p:sp>
          <p:nvSpPr>
            <p:cNvPr id="13" name="화살표: 오른쪽 12">
              <a:hlinkClick r:id="rId4" action="ppaction://hlinksldjump"/>
              <a:extLst>
                <a:ext uri="{FF2B5EF4-FFF2-40B4-BE49-F238E27FC236}">
                  <a16:creationId xmlns:a16="http://schemas.microsoft.com/office/drawing/2014/main" id="{C927F5CE-A493-4E1A-949D-C9BADB4A6F27}"/>
                </a:ext>
              </a:extLst>
            </p:cNvPr>
            <p:cNvSpPr/>
            <p:nvPr/>
          </p:nvSpPr>
          <p:spPr>
            <a:xfrm flipH="1">
              <a:off x="11268188" y="149065"/>
              <a:ext cx="251325" cy="187144"/>
            </a:xfrm>
            <a:prstGeom prst="rightArrow">
              <a:avLst>
                <a:gd name="adj1" fmla="val 50000"/>
                <a:gd name="adj2" fmla="val 7314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5"/>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6"/>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7"/>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8"/>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9"/>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10"/>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6289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spTree>
    <p:extLst>
      <p:ext uri="{BB962C8B-B14F-4D97-AF65-F5344CB8AC3E}">
        <p14:creationId xmlns:p14="http://schemas.microsoft.com/office/powerpoint/2010/main" val="2581799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28123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71189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87871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76640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spTree>
    <p:extLst>
      <p:ext uri="{BB962C8B-B14F-4D97-AF65-F5344CB8AC3E}">
        <p14:creationId xmlns:p14="http://schemas.microsoft.com/office/powerpoint/2010/main" val="41605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3537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spTree>
    <p:extLst>
      <p:ext uri="{BB962C8B-B14F-4D97-AF65-F5344CB8AC3E}">
        <p14:creationId xmlns:p14="http://schemas.microsoft.com/office/powerpoint/2010/main" val="1330682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4190521163"/>
              </p:ext>
            </p:extLst>
          </p:nvPr>
        </p:nvGraphicFramePr>
        <p:xfrm>
          <a:off x="1329855" y="1690688"/>
          <a:ext cx="9532293" cy="4676523"/>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자료의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93486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8485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525422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94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57521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22943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4553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spTree>
    <p:extLst>
      <p:ext uri="{BB962C8B-B14F-4D97-AF65-F5344CB8AC3E}">
        <p14:creationId xmlns:p14="http://schemas.microsoft.com/office/powerpoint/2010/main" val="105209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512755652"/>
              </p:ext>
            </p:extLst>
          </p:nvPr>
        </p:nvGraphicFramePr>
        <p:xfrm>
          <a:off x="1694953" y="1791679"/>
          <a:ext cx="8802093" cy="4677792"/>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chown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man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init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shutdown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1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24737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6743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89202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69630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59306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9456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8434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33927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42215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06914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81043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526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find /etc -name </a:t>
              </a:r>
              <a:r>
                <a:rPr lang="en-US" altLang="ko-KR" sz="1100" dirty="0">
                  <a:solidFill>
                    <a:srgbClr val="2E75B6"/>
                  </a:solidFill>
                </a:rPr>
                <a:t>"</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a:t>/etc</a:t>
              </a:r>
              <a:r>
                <a:rPr lang="en-US" altLang="ko-KR" sz="1100" dirty="0"/>
                <a:t>/</a:t>
              </a:r>
              <a:r>
                <a:rPr lang="en-US" altLang="ko-KR" sz="1100" dirty="0" err="1"/>
                <a:t>ssh</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/ssh_host_dsa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/ssh_host</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ssh_host_rsa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/ssh_host_rsa</a:t>
              </a:r>
              <a:r>
                <a:rPr lang="en-US" altLang="ko-KR" sz="1100"/>
                <a:t>_key</a:t>
              </a:r>
              <a:r>
                <a:rPr lang="en-US" altLang="ko-KR" sz="1100" dirty="0"/>
                <a:t>.pub</a:t>
              </a:r>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ssh_host_dsa</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ssh_host</a:t>
              </a:r>
              <a:r>
                <a:rPr lang="en-US" altLang="ko-KR" sz="1100" err="1"/>
                <a:t>_</a:t>
              </a:r>
              <a:r>
                <a:rPr lang="en-US" altLang="ko-KR" sz="1100"/>
                <a:t>key</a:t>
              </a:r>
              <a:endParaRPr lang="en-US" altLang="ko-KR" sz="1100" dirty="0"/>
            </a:p>
            <a:p>
              <a:pPr>
                <a:lnSpc>
                  <a:spcPct val="140000"/>
                </a:lnSpc>
              </a:pPr>
              <a:r>
                <a:rPr lang="en-US" altLang="ko-KR" sz="1100"/>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848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09540227"/>
              </p:ext>
            </p:extLst>
          </p:nvPr>
        </p:nvGraphicFramePr>
        <p:xfrm>
          <a:off x="3921981" y="1690688"/>
          <a:ext cx="3959749" cy="4671384"/>
        </p:xfrm>
        <a:graphic>
          <a:graphicData uri="http://schemas.openxmlformats.org/drawingml/2006/table">
            <a:tbl>
              <a:tblPr/>
              <a:tblGrid>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5"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7"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616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Tree>
    <p:extLst>
      <p:ext uri="{BB962C8B-B14F-4D97-AF65-F5344CB8AC3E}">
        <p14:creationId xmlns:p14="http://schemas.microsoft.com/office/powerpoint/2010/main" val="2368635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6130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08856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spTree>
    <p:extLst>
      <p:ext uri="{BB962C8B-B14F-4D97-AF65-F5344CB8AC3E}">
        <p14:creationId xmlns:p14="http://schemas.microsoft.com/office/powerpoint/2010/main" val="399521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4"/>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249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spTree>
    <p:extLst>
      <p:ext uri="{BB962C8B-B14F-4D97-AF65-F5344CB8AC3E}">
        <p14:creationId xmlns:p14="http://schemas.microsoft.com/office/powerpoint/2010/main" val="3438046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sp>
        <p:nvSpPr>
          <p:cNvPr id="4" name="TextBox 3">
            <a:extLst>
              <a:ext uri="{FF2B5EF4-FFF2-40B4-BE49-F238E27FC236}">
                <a16:creationId xmlns:a16="http://schemas.microsoft.com/office/drawing/2014/main" id="{0674FD72-038E-4245-96EE-CA4710BB00E8}"/>
              </a:ext>
            </a:extLst>
          </p:cNvPr>
          <p:cNvSpPr txBox="1"/>
          <p:nvPr/>
        </p:nvSpPr>
        <p:spPr>
          <a:xfrm>
            <a:off x="273653" y="4445185"/>
            <a:ext cx="11720338" cy="2134110"/>
          </a:xfrm>
          <a:prstGeom prst="rect">
            <a:avLst/>
          </a:prstGeom>
          <a:noFill/>
          <a:ln>
            <a:solidFill>
              <a:srgbClr val="7030A0"/>
            </a:solidFill>
          </a:ln>
        </p:spPr>
        <p:txBody>
          <a:bodyPr wrap="square" rtlCol="0">
            <a:spAutoFit/>
          </a:bodyPr>
          <a:lstStyle/>
          <a:p>
            <a:pPr>
              <a:lnSpc>
                <a:spcPct val="150000"/>
              </a:lnSpc>
            </a:pPr>
            <a:r>
              <a:rPr lang="en-US" altLang="ko-KR"/>
              <a:t> </a:t>
            </a:r>
            <a:r>
              <a:rPr lang="en-US" altLang="ko-KR">
                <a:solidFill>
                  <a:srgbClr val="F743BB"/>
                </a:solidFill>
              </a:rPr>
              <a:t>Question </a:t>
            </a:r>
            <a:r>
              <a:rPr lang="en-US" altLang="ko-KR" dirty="0">
                <a:solidFill>
                  <a:srgbClr val="F743BB"/>
                </a:solidFill>
              </a:rPr>
              <a:t>)</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시스템의 패스워드 파일을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672646" y="4896062"/>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5" name="TextBox 64">
            <a:extLst>
              <a:ext uri="{FF2B5EF4-FFF2-40B4-BE49-F238E27FC236}">
                <a16:creationId xmlns:a16="http://schemas.microsoft.com/office/drawing/2014/main" id="{43B3B67A-E8FF-4513-8017-74CFE540FCF4}"/>
              </a:ext>
            </a:extLst>
          </p:cNvPr>
          <p:cNvSpPr txBox="1"/>
          <p:nvPr/>
        </p:nvSpPr>
        <p:spPr>
          <a:xfrm>
            <a:off x="7958528" y="5147314"/>
            <a:ext cx="966281" cy="276999"/>
          </a:xfrm>
          <a:prstGeom prst="rect">
            <a:avLst/>
          </a:prstGeom>
          <a:noFill/>
        </p:spPr>
        <p:txBody>
          <a:bodyPr wrap="square" rtlCol="0">
            <a:spAutoFit/>
          </a:bodyPr>
          <a:lstStyle/>
          <a:p>
            <a:r>
              <a:rPr lang="en-US" altLang="ko-KR" sz="1200" dirty="0">
                <a:solidFill>
                  <a:schemeClr val="accent5">
                    <a:lumMod val="75000"/>
                  </a:schemeClr>
                </a:solidFill>
              </a:rPr>
              <a:t>A</a:t>
            </a:r>
            <a:r>
              <a:rPr lang="en-US" altLang="ko-KR" sz="1200">
                <a:solidFill>
                  <a:schemeClr val="accent5">
                    <a:lumMod val="75000"/>
                  </a:schemeClr>
                </a:solidFill>
              </a:rPr>
              <a:t>) /etc</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41668" y="544042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319089" y="5717428"/>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846020" y="598479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05216" y="6271947"/>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spTree>
    <p:extLst>
      <p:ext uri="{BB962C8B-B14F-4D97-AF65-F5344CB8AC3E}">
        <p14:creationId xmlns:p14="http://schemas.microsoft.com/office/powerpoint/2010/main" val="27293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5" grpId="0"/>
      <p:bldP spid="66" grpId="0"/>
      <p:bldP spid="67" grpId="0"/>
      <p:bldP spid="68" grpId="0"/>
      <p:bldP spid="6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Tree>
    <p:extLst>
      <p:ext uri="{BB962C8B-B14F-4D97-AF65-F5344CB8AC3E}">
        <p14:creationId xmlns:p14="http://schemas.microsoft.com/office/powerpoint/2010/main" val="475257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2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3"/>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Tree>
    <p:extLst>
      <p:ext uri="{BB962C8B-B14F-4D97-AF65-F5344CB8AC3E}">
        <p14:creationId xmlns:p14="http://schemas.microsoft.com/office/powerpoint/2010/main" val="3984109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162377577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8076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spTree>
    <p:extLst>
      <p:ext uri="{BB962C8B-B14F-4D97-AF65-F5344CB8AC3E}">
        <p14:creationId xmlns:p14="http://schemas.microsoft.com/office/powerpoint/2010/main" val="1245827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a:t>(brute force </a:t>
            </a:r>
            <a:r>
              <a:rPr lang="en-US" altLang="ko-KR" dirty="0"/>
              <a:t>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413447689"/>
              </p:ext>
            </p:extLst>
          </p:nvPr>
        </p:nvGraphicFramePr>
        <p:xfrm>
          <a:off x="3300386"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810674328"/>
              </p:ext>
            </p:extLst>
          </p:nvPr>
        </p:nvGraphicFramePr>
        <p:xfrm>
          <a:off x="6714461" y="252227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377411053"/>
              </p:ext>
            </p:extLst>
          </p:nvPr>
        </p:nvGraphicFramePr>
        <p:xfrm>
          <a:off x="5754051" y="252759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68663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297101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29309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58689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388070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18392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37327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66707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595145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51697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spTree>
    <p:extLst>
      <p:ext uri="{BB962C8B-B14F-4D97-AF65-F5344CB8AC3E}">
        <p14:creationId xmlns:p14="http://schemas.microsoft.com/office/powerpoint/2010/main" val="40760137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4"/>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5"/>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spTree>
    <p:extLst>
      <p:ext uri="{BB962C8B-B14F-4D97-AF65-F5344CB8AC3E}">
        <p14:creationId xmlns:p14="http://schemas.microsoft.com/office/powerpoint/2010/main" val="799330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spTree>
    <p:extLst>
      <p:ext uri="{BB962C8B-B14F-4D97-AF65-F5344CB8AC3E}">
        <p14:creationId xmlns:p14="http://schemas.microsoft.com/office/powerpoint/2010/main" val="2519613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a:t>
            </a:r>
            <a:r>
              <a:rPr lang="en-US" altLang="ko-KR" sz="2000" b="1">
                <a:solidFill>
                  <a:schemeClr val="bg1">
                    <a:lumMod val="65000"/>
                  </a:schemeClr>
                </a:solidFill>
              </a:rPr>
              <a:t>/Vigenere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spTree>
    <p:extLst>
      <p:ext uri="{BB962C8B-B14F-4D97-AF65-F5344CB8AC3E}">
        <p14:creationId xmlns:p14="http://schemas.microsoft.com/office/powerpoint/2010/main" val="3863518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761863200"/>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0798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914503768"/>
              </p:ext>
            </p:extLst>
          </p:nvPr>
        </p:nvGraphicFramePr>
        <p:xfrm>
          <a:off x="2380753" y="2129010"/>
          <a:ext cx="6699636" cy="1035610"/>
        </p:xfrm>
        <a:graphic>
          <a:graphicData uri="http://schemas.openxmlformats.org/drawingml/2006/table">
            <a:tbl>
              <a:tblPr/>
              <a:tblGrid>
                <a:gridCol w="2870624">
                  <a:extLst>
                    <a:ext uri="{9D8B030D-6E8A-4147-A177-3AD203B41FA5}">
                      <a16:colId xmlns:a16="http://schemas.microsoft.com/office/drawing/2014/main" val="3411008718"/>
                    </a:ext>
                  </a:extLst>
                </a:gridCol>
                <a:gridCol w="2870624">
                  <a:extLst>
                    <a:ext uri="{9D8B030D-6E8A-4147-A177-3AD203B41FA5}">
                      <a16:colId xmlns:a16="http://schemas.microsoft.com/office/drawing/2014/main" val="235996590"/>
                    </a:ext>
                  </a:extLst>
                </a:gridCol>
                <a:gridCol w="958388">
                  <a:extLst>
                    <a:ext uri="{9D8B030D-6E8A-4147-A177-3AD203B41FA5}">
                      <a16:colId xmlns:a16="http://schemas.microsoft.com/office/drawing/2014/main" val="3718095560"/>
                    </a:ext>
                  </a:extLst>
                </a:gridCol>
              </a:tblGrid>
              <a:tr h="1035610">
                <a:tc>
                  <a:txBody>
                    <a:bodyPr/>
                    <a:lstStyle/>
                    <a:p>
                      <a:pPr marL="0" marR="0" indent="0" algn="ctr" fontAlgn="base" latinLnBrk="0">
                        <a:lnSpc>
                          <a:spcPct val="130000"/>
                        </a:lnSpc>
                        <a:spcBef>
                          <a:spcPts val="0"/>
                        </a:spcBef>
                        <a:spcAft>
                          <a:spcPts val="0"/>
                        </a:spcAft>
                      </a:pPr>
                      <a:r>
                        <a:rPr lang="ko-KR" altLang="en-US" sz="1100" kern="0" spc="0" dirty="0">
                          <a:solidFill>
                            <a:srgbClr val="000000"/>
                          </a:solidFill>
                          <a:effectLst/>
                          <a:latin typeface="휴먼명조"/>
                          <a:ea typeface="휴먼명조"/>
                        </a:rPr>
                        <a:t>컴퓨터기초</a:t>
                      </a:r>
                      <a:endParaRPr lang="ko-KR" altLang="en-US" sz="105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100" kern="0" spc="0" dirty="0">
                          <a:solidFill>
                            <a:srgbClr val="000000"/>
                          </a:solidFill>
                          <a:effectLst/>
                          <a:latin typeface="휴먼명조"/>
                          <a:ea typeface="휴먼명조"/>
                        </a:rPr>
                        <a:t>(</a:t>
                      </a:r>
                      <a:r>
                        <a:rPr lang="ko-KR" altLang="en-US" sz="1100" kern="0" spc="0" dirty="0" err="1">
                          <a:solidFill>
                            <a:srgbClr val="000000"/>
                          </a:solidFill>
                          <a:effectLst/>
                          <a:latin typeface="휴먼명조"/>
                          <a:ea typeface="휴먼명조"/>
                        </a:rPr>
                        <a:t>정보의표현</a:t>
                      </a:r>
                      <a:r>
                        <a:rPr lang="en-US" altLang="ko-KR" sz="1100" kern="0" spc="0" dirty="0">
                          <a:solidFill>
                            <a:srgbClr val="000000"/>
                          </a:solidFill>
                          <a:effectLst/>
                          <a:latin typeface="휴먼명조"/>
                          <a:ea typeface="휴먼명조"/>
                        </a:rPr>
                        <a:t>)</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100" kern="0" spc="0" dirty="0">
                          <a:solidFill>
                            <a:srgbClr val="000000"/>
                          </a:solidFill>
                          <a:effectLst/>
                          <a:latin typeface="바탕" panose="02030600000101010101" pitchFamily="18" charset="-127"/>
                          <a:ea typeface="바탕" panose="02030600000101010101" pitchFamily="18" charset="-127"/>
                        </a:rPr>
                        <a:t>• </a:t>
                      </a:r>
                      <a:r>
                        <a:rPr lang="ko-KR" altLang="en-US" sz="1100" kern="0" spc="0" dirty="0">
                          <a:solidFill>
                            <a:srgbClr val="000000"/>
                          </a:solidFill>
                          <a:effectLst/>
                          <a:latin typeface="휴먼명조"/>
                          <a:ea typeface="휴먼명조"/>
                        </a:rPr>
                        <a:t>디지털 데이터</a:t>
                      </a:r>
                      <a:endParaRPr lang="ko-KR" altLang="en-US" sz="11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비트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바이트</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이진수</a:t>
                      </a:r>
                      <a:r>
                        <a:rPr lang="en-US" altLang="ko-KR" sz="1100" kern="0" spc="0" dirty="0">
                          <a:solidFill>
                            <a:srgbClr val="000000"/>
                          </a:solidFill>
                          <a:effectLst/>
                          <a:latin typeface="휴먼명조"/>
                          <a:ea typeface="휴먼명조"/>
                        </a:rPr>
                        <a:t>, 16</a:t>
                      </a:r>
                      <a:r>
                        <a:rPr lang="ko-KR" altLang="en-US" sz="1100" kern="0" spc="0" dirty="0">
                          <a:solidFill>
                            <a:srgbClr val="000000"/>
                          </a:solidFill>
                          <a:effectLst/>
                          <a:latin typeface="휴먼명조"/>
                          <a:ea typeface="휴먼명조"/>
                        </a:rPr>
                        <a:t>진수</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아스키 코드</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파일</a:t>
                      </a:r>
                      <a:r>
                        <a:rPr lang="en-US" altLang="ko-KR" sz="1100" kern="0" spc="0" dirty="0">
                          <a:solidFill>
                            <a:srgbClr val="000000"/>
                          </a:solidFill>
                          <a:effectLst/>
                          <a:latin typeface="휴먼명조"/>
                          <a:ea typeface="휴먼명조"/>
                        </a:rPr>
                        <a:t>, </a:t>
                      </a:r>
                      <a:r>
                        <a:rPr lang="ko-KR" altLang="en-US" sz="1100" kern="0" spc="0" dirty="0">
                          <a:solidFill>
                            <a:srgbClr val="000000"/>
                          </a:solidFill>
                          <a:effectLst/>
                          <a:latin typeface="휴먼명조"/>
                          <a:ea typeface="휴먼명조"/>
                        </a:rPr>
                        <a:t>확장자</a:t>
                      </a:r>
                      <a:r>
                        <a:rPr lang="en-US" altLang="ko-KR" sz="1100" kern="0" spc="0" dirty="0">
                          <a:solidFill>
                            <a:srgbClr val="000000"/>
                          </a:solidFill>
                          <a:effectLst/>
                          <a:latin typeface="휴먼명조"/>
                          <a:ea typeface="휴먼명조"/>
                        </a:rPr>
                        <a:t>, </a:t>
                      </a:r>
                      <a:r>
                        <a:rPr lang="ko-KR" altLang="en-US" sz="1100" kern="0" spc="0" dirty="0" err="1">
                          <a:solidFill>
                            <a:srgbClr val="000000"/>
                          </a:solidFill>
                          <a:effectLst/>
                          <a:latin typeface="휴먼명조"/>
                          <a:ea typeface="휴먼명조"/>
                        </a:rPr>
                        <a:t>파일헤더</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050" kern="0" spc="0" dirty="0">
                          <a:solidFill>
                            <a:srgbClr val="000000"/>
                          </a:solidFill>
                          <a:effectLst/>
                          <a:latin typeface="돋움" panose="020B0600000101010101" pitchFamily="50" charset="-127"/>
                          <a:ea typeface="돋움" panose="020B0600000101010101" pitchFamily="50" charset="-127"/>
                        </a:rPr>
                        <a:t>실습</a:t>
                      </a:r>
                      <a:endParaRPr lang="ko-KR" altLang="en-US" sz="105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spTree>
    <p:extLst>
      <p:ext uri="{BB962C8B-B14F-4D97-AF65-F5344CB8AC3E}">
        <p14:creationId xmlns:p14="http://schemas.microsoft.com/office/powerpoint/2010/main" val="2024861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3891362623"/>
              </p:ext>
            </p:extLst>
          </p:nvPr>
        </p:nvGraphicFramePr>
        <p:xfrm>
          <a:off x="4451847" y="2813240"/>
          <a:ext cx="3288306" cy="2706182"/>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7">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수업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741237"/>
                  </a:ext>
                </a:extLst>
              </a:tr>
              <a:tr h="21107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38503"/>
                  </a:ext>
                </a:extLst>
              </a:tr>
              <a:tr h="175895">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348838"/>
                  </a:ext>
                </a:extLst>
              </a:tr>
              <a:tr h="140716">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334361"/>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6153746"/>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351988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2296790"/>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99907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Cipher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spTree>
    <p:extLst>
      <p:ext uri="{BB962C8B-B14F-4D97-AF65-F5344CB8AC3E}">
        <p14:creationId xmlns:p14="http://schemas.microsoft.com/office/powerpoint/2010/main" val="115662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75217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Tree>
    <p:extLst>
      <p:ext uri="{BB962C8B-B14F-4D97-AF65-F5344CB8AC3E}">
        <p14:creationId xmlns:p14="http://schemas.microsoft.com/office/powerpoint/2010/main" val="18980290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122722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2886732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spTree>
    <p:extLst>
      <p:ext uri="{BB962C8B-B14F-4D97-AF65-F5344CB8AC3E}">
        <p14:creationId xmlns:p14="http://schemas.microsoft.com/office/powerpoint/2010/main" val="37881960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a:solidFill>
                  <a:srgbClr val="000000"/>
                </a:solidFill>
                <a:effectLst/>
                <a:latin typeface="맑은 고딕" panose="020B0503020000020004" pitchFamily="50" charset="-127"/>
                <a:ea typeface="맑은 고딕" panose="020B0503020000020004" pitchFamily="50" charset="-127"/>
              </a:rPr>
              <a:t>, 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1902467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spTree>
    <p:extLst>
      <p:ext uri="{BB962C8B-B14F-4D97-AF65-F5344CB8AC3E}">
        <p14:creationId xmlns:p14="http://schemas.microsoft.com/office/powerpoint/2010/main" val="29808422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xinetd </a:t>
            </a:r>
            <a:r>
              <a:rPr lang="ko-KR" altLang="en-US" sz="1000" dirty="0"/>
              <a:t>서비스 재시작</a:t>
            </a:r>
          </a:p>
          <a:p>
            <a:pPr>
              <a:lnSpc>
                <a:spcPct val="140000"/>
              </a:lnSpc>
            </a:pPr>
            <a:r>
              <a:rPr lang="ko-KR" altLang="en-US" sz="1000" dirty="0"/>
              <a:t>    </a:t>
            </a:r>
            <a:r>
              <a:rPr lang="en-US" altLang="ko-KR" sz="1000"/>
              <a:t># service xinetd restart</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hosts</a:t>
                      </a:r>
                      <a:r>
                        <a:rPr lang="en-US" altLang="ko-KR" sz="1000" kern="0" spc="0">
                          <a:solidFill>
                            <a:srgbClr val="000000"/>
                          </a:solidFill>
                          <a:effectLst/>
                          <a:latin typeface="맑은 고딕" panose="020B0503020000020004" pitchFamily="50" charset="-127"/>
                          <a:ea typeface="맑은 고딕" panose="020B0503020000020004" pitchFamily="50" charset="-127"/>
                        </a:rPr>
                        <a:t>.equiv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33152047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339597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696027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중인 사용자를 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Tree>
    <p:extLst>
      <p:ext uri="{BB962C8B-B14F-4D97-AF65-F5344CB8AC3E}">
        <p14:creationId xmlns:p14="http://schemas.microsoft.com/office/powerpoint/2010/main" val="13857920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a:t>
            </a:r>
            <a:r>
              <a:rPr lang="ko-KR" altLang="en-US" sz="1000">
                <a:solidFill>
                  <a:srgbClr val="0070C0"/>
                </a:solidFill>
              </a:rPr>
              <a:t>통해 </a:t>
            </a:r>
            <a:r>
              <a:rPr lang="en-US" altLang="ko-KR" sz="100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t>
            </a:r>
            <a:r>
              <a:rPr lang="en-US" altLang="ko-KR" sz="1000"/>
              <a:t>auth required </a:t>
            </a:r>
            <a:r>
              <a:rPr lang="en-US" altLang="ko-KR" sz="1000" dirty="0"/>
              <a:t>pam</a:t>
            </a:r>
            <a:r>
              <a:rPr lang="en-US" altLang="ko-KR" sz="1000"/>
              <a:t>_wheel</a:t>
            </a:r>
            <a:r>
              <a:rPr lang="en-US" altLang="ko-KR" sz="1000" dirty="0"/>
              <a:t>.</a:t>
            </a:r>
            <a:r>
              <a:rPr lang="en-US" altLang="ko-KR" sz="1000"/>
              <a:t>so use_</a:t>
            </a:r>
            <a:r>
              <a:rPr lang="en-US" altLang="ko-KR" sz="1000" dirty="0" err="1"/>
              <a:t>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a:solidFill>
                            <a:srgbClr val="000000"/>
                          </a:solidFill>
                          <a:effectLst/>
                          <a:latin typeface="맑은 고딕" panose="020B0503020000020004" pitchFamily="50" charset="-127"/>
                          <a:ea typeface="맑은 고딕" panose="020B0503020000020004" pitchFamily="50" charset="-127"/>
                        </a:rPr>
                        <a:t>(flexibility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spTree>
    <p:extLst>
      <p:ext uri="{BB962C8B-B14F-4D97-AF65-F5344CB8AC3E}">
        <p14:creationId xmlns:p14="http://schemas.microsoft.com/office/powerpoint/2010/main" val="10127890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a:solidFill>
                  <a:srgbClr val="000000"/>
                </a:solidFill>
                <a:effectLst/>
                <a:latin typeface="맑은 고딕" panose="020B0503020000020004" pitchFamily="50" charset="-127"/>
                <a:ea typeface="맑은 고딕" panose="020B0503020000020004" pitchFamily="50" charset="-127"/>
              </a:rPr>
              <a:t>의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199904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3020956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spTree>
    <p:extLst>
      <p:ext uri="{BB962C8B-B14F-4D97-AF65-F5344CB8AC3E}">
        <p14:creationId xmlns:p14="http://schemas.microsoft.com/office/powerpoint/2010/main" val="30488822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Tree>
    <p:extLst>
      <p:ext uri="{BB962C8B-B14F-4D97-AF65-F5344CB8AC3E}">
        <p14:creationId xmlns:p14="http://schemas.microsoft.com/office/powerpoint/2010/main" val="11750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spTree>
    <p:extLst>
      <p:ext uri="{BB962C8B-B14F-4D97-AF65-F5344CB8AC3E}">
        <p14:creationId xmlns:p14="http://schemas.microsoft.com/office/powerpoint/2010/main" val="30474025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46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4449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11926</TotalTime>
  <Words>16719</Words>
  <Application>Microsoft Office PowerPoint</Application>
  <PresentationFormat>와이드스크린</PresentationFormat>
  <Paragraphs>4076</Paragraphs>
  <Slides>183</Slides>
  <Notes>0</Notes>
  <HiddenSlides>0</HiddenSlides>
  <MMClips>0</MMClips>
  <ScaleCrop>false</ScaleCrop>
  <HeadingPairs>
    <vt:vector size="6" baseType="variant">
      <vt:variant>
        <vt:lpstr>사용한 글꼴</vt:lpstr>
      </vt:variant>
      <vt:variant>
        <vt:i4>17</vt:i4>
      </vt:variant>
      <vt:variant>
        <vt:lpstr>테마</vt:lpstr>
      </vt:variant>
      <vt:variant>
        <vt:i4>1</vt:i4>
      </vt:variant>
      <vt:variant>
        <vt:lpstr>슬라이드 제목</vt:lpstr>
      </vt:variant>
      <vt:variant>
        <vt:i4>183</vt:i4>
      </vt:variant>
    </vt:vector>
  </HeadingPairs>
  <TitlesOfParts>
    <vt:vector size="201" baseType="lpstr">
      <vt:lpstr>AppleSDGothicNeo</vt:lpstr>
      <vt:lpstr>HelveticaNeue-Regular</vt:lpstr>
      <vt:lpstr>HY중고딕</vt:lpstr>
      <vt:lpstr>Montserrat</vt:lpstr>
      <vt:lpstr>Nanum Gothic</vt:lpstr>
      <vt:lpstr>Noto Sans</vt:lpstr>
      <vt:lpstr>Noto Sans KR</vt:lpstr>
      <vt:lpstr>돋움</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Intro</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/Tool  Tool 사용법</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/Theory/T4   고전암호</vt:lpstr>
      <vt:lpstr>/Theory/T4/Ceasar   카이사르 암호</vt:lpstr>
      <vt:lpstr>/Theory/T4/Ceasar   카이사르 암호의 크랙</vt:lpstr>
      <vt:lpstr>/Theory/T4/Substitution  치환 암호</vt:lpstr>
      <vt:lpstr>/Theory/T4/Substitution  치환 암호의 크랙</vt:lpstr>
      <vt:lpstr>/Theory/T4/Substitution  치환 암호의 크랙</vt:lpstr>
      <vt:lpstr>/Theory/T4/Vigenere  비즈네르 암호</vt:lpstr>
      <vt:lpstr>/Theory/T5   현대암호</vt:lpstr>
      <vt:lpstr>/Theory/T14   자료의 표현</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vt:lpstr>
      <vt:lpstr>PowerPoint 프레젠테이션</vt:lpstr>
      <vt:lpstr>/Training/Unit/Sys/7  7. FTP 서비스 설정</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/Training/Cipher  암호실습</vt:lpstr>
      <vt:lpstr>/Training/Cipher/1 고전암호 크래킹 – 카이사르 암호 1</vt:lpstr>
      <vt:lpstr>/Training/Cipher/1 암호문</vt:lpstr>
      <vt:lpstr>PowerPoint 프레젠테이션</vt:lpstr>
      <vt:lpstr>PowerPoint 프레젠테이션</vt:lpstr>
      <vt:lpstr>/Training/Cipher/2 고전암호 크래킹 – 카이사르 암호 2</vt:lpstr>
      <vt:lpstr>/Training/Cipher/2 암호문</vt:lpstr>
      <vt:lpstr>PowerPoint 프레젠테이션</vt:lpstr>
      <vt:lpstr>PowerPoint 프레젠테이션</vt:lpstr>
      <vt:lpstr>PowerPoint 프레젠테이션</vt:lpstr>
      <vt:lpstr>/Training/Cipher/5 고전암호 실습 – 카이사르 암호</vt:lpstr>
      <vt:lpstr>/Training/Cipher/5 암호문</vt:lpstr>
      <vt:lpstr>PowerPoint 프레젠테이션</vt:lpstr>
      <vt:lpstr>PowerPoint 프레젠테이션</vt:lpstr>
      <vt:lpstr>/Training/Cipher/6 고전암호 실습 – 비즈네르 암호</vt:lpstr>
      <vt:lpstr>/Training/Cipher/6 암호문</vt:lpstr>
      <vt:lpstr>PowerPoint 프레젠테이션</vt:lpstr>
      <vt:lpstr>PowerPoint 프레젠테이션</vt:lpstr>
      <vt:lpstr>/Training/Cipher/6 고전암호 실습 – 에니그마 영화</vt:lpstr>
      <vt:lpstr>/Training/Cipher/6 고전암호 실습 – 에니그마 구조</vt:lpstr>
      <vt:lpstr>/Training/Cipher/6 고전암호 실습 – 에니그마 해독</vt:lpstr>
      <vt:lpstr>/Training/Cipher/7  현대암호 실습 – RSA 암호</vt:lpstr>
      <vt:lpstr>/Training/Cipher/7 암호문</vt:lpstr>
      <vt:lpstr>PowerPoint 프레젠테이션</vt:lpstr>
      <vt:lpstr>PowerPoint 프레젠테이션</vt:lpstr>
      <vt:lpstr>/Appendix  부록</vt:lpstr>
      <vt:lpstr>/Appendix  해킹 시연</vt:lpstr>
      <vt:lpstr>/Appendix  해킹 관련 영상</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321</cp:revision>
  <dcterms:created xsi:type="dcterms:W3CDTF">2021-02-08T02:39:04Z</dcterms:created>
  <dcterms:modified xsi:type="dcterms:W3CDTF">2021-03-08T07:37:06Z</dcterms:modified>
</cp:coreProperties>
</file>